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59" r:id="rId3"/>
    <p:sldId id="465" r:id="rId4"/>
    <p:sldId id="511" r:id="rId5"/>
    <p:sldId id="536" r:id="rId6"/>
    <p:sldId id="525" r:id="rId7"/>
    <p:sldId id="537" r:id="rId8"/>
    <p:sldId id="528" r:id="rId9"/>
    <p:sldId id="532" r:id="rId10"/>
    <p:sldId id="539" r:id="rId11"/>
    <p:sldId id="534" r:id="rId12"/>
    <p:sldId id="535" r:id="rId13"/>
    <p:sldId id="543" r:id="rId14"/>
    <p:sldId id="510" r:id="rId15"/>
    <p:sldId id="546" r:id="rId16"/>
    <p:sldId id="544" r:id="rId17"/>
    <p:sldId id="547" r:id="rId18"/>
    <p:sldId id="549" r:id="rId19"/>
    <p:sldId id="548" r:id="rId20"/>
    <p:sldId id="529" r:id="rId21"/>
    <p:sldId id="526" r:id="rId2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A50021"/>
    <a:srgbClr val="FFFFFF"/>
    <a:srgbClr val="000066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6" autoAdjust="0"/>
    <p:restoredTop sz="92235" autoAdjust="0"/>
  </p:normalViewPr>
  <p:slideViewPr>
    <p:cSldViewPr>
      <p:cViewPr varScale="1">
        <p:scale>
          <a:sx n="81" d="100"/>
          <a:sy n="81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28B8E-4DF3-46F6-85B8-5872126781C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8C95F78-0465-443E-B237-BAABE9990230}">
      <dgm:prSet phldrT="[Tekst]"/>
      <dgm:spPr>
        <a:solidFill>
          <a:srgbClr val="3333FF"/>
        </a:solidFill>
      </dgm:spPr>
      <dgm:t>
        <a:bodyPr/>
        <a:lstStyle/>
        <a:p>
          <a:r>
            <a:rPr lang="pl-PL" dirty="0" smtClean="0"/>
            <a:t>Rozwiązania szczegółowe wg zasad holenderskich</a:t>
          </a:r>
          <a:endParaRPr lang="pl-PL" dirty="0"/>
        </a:p>
      </dgm:t>
    </dgm:pt>
    <dgm:pt modelId="{BB6FBE11-986A-4B77-8747-B25A1BDB2C79}" type="parTrans" cxnId="{25D516EE-EF47-4881-985E-6BE664989516}">
      <dgm:prSet/>
      <dgm:spPr/>
      <dgm:t>
        <a:bodyPr/>
        <a:lstStyle/>
        <a:p>
          <a:endParaRPr lang="pl-PL"/>
        </a:p>
      </dgm:t>
    </dgm:pt>
    <dgm:pt modelId="{74224B6F-A954-45C8-80A9-DE7DC9F79AFC}" type="sibTrans" cxnId="{25D516EE-EF47-4881-985E-6BE664989516}">
      <dgm:prSet/>
      <dgm:spPr/>
      <dgm:t>
        <a:bodyPr/>
        <a:lstStyle/>
        <a:p>
          <a:endParaRPr lang="pl-PL"/>
        </a:p>
      </dgm:t>
    </dgm:pt>
    <dgm:pt modelId="{EF7D8579-1EF4-4CBC-B8EF-A54755223650}">
      <dgm:prSet phldrT="[Tekst]"/>
      <dgm:spPr>
        <a:solidFill>
          <a:srgbClr val="3366FF"/>
        </a:solidFill>
      </dgm:spPr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Analiza poprawności zgodności</a:t>
          </a:r>
          <a:br>
            <a:rPr lang="pl-PL" dirty="0" smtClean="0">
              <a:solidFill>
                <a:schemeClr val="bg1"/>
              </a:solidFill>
            </a:rPr>
          </a:br>
          <a:r>
            <a:rPr lang="pl-PL" dirty="0" smtClean="0">
              <a:solidFill>
                <a:schemeClr val="bg1"/>
              </a:solidFill>
            </a:rPr>
            <a:t>Dz. U. Nr 43</a:t>
          </a:r>
          <a:endParaRPr lang="pl-PL" dirty="0">
            <a:solidFill>
              <a:schemeClr val="bg1"/>
            </a:solidFill>
          </a:endParaRPr>
        </a:p>
      </dgm:t>
    </dgm:pt>
    <dgm:pt modelId="{F10EDA2E-8B8E-430D-88F5-15E72A921C4B}" type="parTrans" cxnId="{F4044EAB-BB90-49A0-8E75-F9EEABC5E5C3}">
      <dgm:prSet/>
      <dgm:spPr/>
      <dgm:t>
        <a:bodyPr/>
        <a:lstStyle/>
        <a:p>
          <a:endParaRPr lang="pl-PL"/>
        </a:p>
      </dgm:t>
    </dgm:pt>
    <dgm:pt modelId="{AE4FEBEF-1C46-402D-9650-298D33680D1A}" type="sibTrans" cxnId="{F4044EAB-BB90-49A0-8E75-F9EEABC5E5C3}">
      <dgm:prSet/>
      <dgm:spPr/>
      <dgm:t>
        <a:bodyPr/>
        <a:lstStyle/>
        <a:p>
          <a:endParaRPr lang="pl-PL"/>
        </a:p>
      </dgm:t>
    </dgm:pt>
    <dgm:pt modelId="{2361F26C-257D-461A-AC38-C8CB4AB37D75}">
      <dgm:prSet phldrT="[Tekst]"/>
      <dgm:spPr>
        <a:solidFill>
          <a:srgbClr val="000099"/>
        </a:solidFill>
      </dgm:spPr>
      <dgm:t>
        <a:bodyPr/>
        <a:lstStyle/>
        <a:p>
          <a:r>
            <a:rPr lang="pl-PL" dirty="0" smtClean="0"/>
            <a:t>Koncepcja wg holenderskich zasad uspokojenia ruchu</a:t>
          </a:r>
          <a:endParaRPr lang="pl-PL" dirty="0"/>
        </a:p>
      </dgm:t>
    </dgm:pt>
    <dgm:pt modelId="{ECDD0D73-429A-4C4C-9890-60B07FF2018A}" type="parTrans" cxnId="{3C0E4180-597D-4C10-A1B7-CE97C36E9F4E}">
      <dgm:prSet/>
      <dgm:spPr/>
      <dgm:t>
        <a:bodyPr/>
        <a:lstStyle/>
        <a:p>
          <a:endParaRPr lang="pl-PL"/>
        </a:p>
      </dgm:t>
    </dgm:pt>
    <dgm:pt modelId="{72BD447A-27E6-4F2E-8A31-66937E142665}" type="sibTrans" cxnId="{3C0E4180-597D-4C10-A1B7-CE97C36E9F4E}">
      <dgm:prSet/>
      <dgm:spPr/>
      <dgm:t>
        <a:bodyPr/>
        <a:lstStyle/>
        <a:p>
          <a:endParaRPr lang="pl-PL"/>
        </a:p>
      </dgm:t>
    </dgm:pt>
    <dgm:pt modelId="{03232B70-3C2D-43E5-A841-35205CA7B1C3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rgbClr val="000000"/>
              </a:solidFill>
            </a:rPr>
            <a:t>Projekt budowlano-wykonawczy</a:t>
          </a:r>
          <a:endParaRPr lang="pl-PL" dirty="0">
            <a:solidFill>
              <a:srgbClr val="000000"/>
            </a:solidFill>
          </a:endParaRPr>
        </a:p>
      </dgm:t>
    </dgm:pt>
    <dgm:pt modelId="{C273B9EE-E0D7-453B-B86E-61505BCE8688}" type="parTrans" cxnId="{4E6B6DEF-9287-4FF7-B741-8F499E2306AE}">
      <dgm:prSet/>
      <dgm:spPr/>
      <dgm:t>
        <a:bodyPr/>
        <a:lstStyle/>
        <a:p>
          <a:endParaRPr lang="pl-PL"/>
        </a:p>
      </dgm:t>
    </dgm:pt>
    <dgm:pt modelId="{2CC1A413-2B2E-4944-AA93-3228771C23EB}" type="sibTrans" cxnId="{4E6B6DEF-9287-4FF7-B741-8F499E2306AE}">
      <dgm:prSet/>
      <dgm:spPr/>
      <dgm:t>
        <a:bodyPr/>
        <a:lstStyle/>
        <a:p>
          <a:endParaRPr lang="pl-PL"/>
        </a:p>
      </dgm:t>
    </dgm:pt>
    <dgm:pt modelId="{881EAC32-DB24-454E-B2BD-A373F3C6214D}">
      <dgm:prSet custT="1"/>
      <dgm:spPr>
        <a:solidFill>
          <a:srgbClr val="6699FF"/>
        </a:solidFill>
      </dgm:spPr>
      <dgm:t>
        <a:bodyPr/>
        <a:lstStyle/>
        <a:p>
          <a:r>
            <a:rPr lang="pl-PL" sz="1500" dirty="0" smtClean="0">
              <a:solidFill>
                <a:schemeClr val="bg1"/>
              </a:solidFill>
            </a:rPr>
            <a:t>Analiza funkcjonalna rozwiązań</a:t>
          </a:r>
          <a:endParaRPr lang="pl-PL" sz="1500" dirty="0">
            <a:solidFill>
              <a:schemeClr val="bg1"/>
            </a:solidFill>
          </a:endParaRPr>
        </a:p>
      </dgm:t>
    </dgm:pt>
    <dgm:pt modelId="{32AD6255-DC28-47B4-AD5E-51F3AB53807A}" type="parTrans" cxnId="{C2B19F3F-D653-4F99-8E30-694B992E039F}">
      <dgm:prSet/>
      <dgm:spPr/>
      <dgm:t>
        <a:bodyPr/>
        <a:lstStyle/>
        <a:p>
          <a:endParaRPr lang="pl-PL"/>
        </a:p>
      </dgm:t>
    </dgm:pt>
    <dgm:pt modelId="{392455DE-0816-45CD-9820-FC337B635243}" type="sibTrans" cxnId="{C2B19F3F-D653-4F99-8E30-694B992E039F}">
      <dgm:prSet/>
      <dgm:spPr/>
      <dgm:t>
        <a:bodyPr/>
        <a:lstStyle/>
        <a:p>
          <a:endParaRPr lang="pl-PL"/>
        </a:p>
      </dgm:t>
    </dgm:pt>
    <dgm:pt modelId="{A0D4A593-8880-4E75-A9C1-DD588744081F}">
      <dgm:prSet phldrT="[Tekst]"/>
      <dgm:spPr>
        <a:solidFill>
          <a:srgbClr val="92D050"/>
        </a:solidFill>
      </dgm:spPr>
      <dgm:t>
        <a:bodyPr/>
        <a:lstStyle/>
        <a:p>
          <a:r>
            <a:rPr lang="pl-PL" dirty="0" smtClean="0">
              <a:solidFill>
                <a:srgbClr val="000000"/>
              </a:solidFill>
            </a:rPr>
            <a:t>Budowa i eksploatacja</a:t>
          </a:r>
          <a:endParaRPr lang="pl-PL" dirty="0">
            <a:solidFill>
              <a:srgbClr val="000000"/>
            </a:solidFill>
          </a:endParaRPr>
        </a:p>
      </dgm:t>
    </dgm:pt>
    <dgm:pt modelId="{ABA31436-D3A7-4120-AFE2-ABBC34627150}" type="parTrans" cxnId="{CBF58E58-0C0D-4D2D-9854-4E66620D445F}">
      <dgm:prSet/>
      <dgm:spPr/>
      <dgm:t>
        <a:bodyPr/>
        <a:lstStyle/>
        <a:p>
          <a:endParaRPr lang="pl-PL"/>
        </a:p>
      </dgm:t>
    </dgm:pt>
    <dgm:pt modelId="{6D477763-3CD4-408E-B7D8-DD7A7CBB9D2A}" type="sibTrans" cxnId="{CBF58E58-0C0D-4D2D-9854-4E66620D445F}">
      <dgm:prSet/>
      <dgm:spPr/>
      <dgm:t>
        <a:bodyPr/>
        <a:lstStyle/>
        <a:p>
          <a:endParaRPr lang="pl-PL"/>
        </a:p>
      </dgm:t>
    </dgm:pt>
    <dgm:pt modelId="{4C00B5B2-588C-4491-88CF-B99F7D5CA047}" type="pres">
      <dgm:prSet presAssocID="{CDD28B8E-4DF3-46F6-85B8-5872126781CE}" presName="CompostProcess" presStyleCnt="0">
        <dgm:presLayoutVars>
          <dgm:dir/>
          <dgm:resizeHandles val="exact"/>
        </dgm:presLayoutVars>
      </dgm:prSet>
      <dgm:spPr/>
    </dgm:pt>
    <dgm:pt modelId="{F69ABD0A-E736-4E09-8496-95CDD0B4D568}" type="pres">
      <dgm:prSet presAssocID="{CDD28B8E-4DF3-46F6-85B8-5872126781CE}" presName="arrow" presStyleLbl="bgShp" presStyleIdx="0" presStyleCnt="1"/>
      <dgm:spPr>
        <a:solidFill>
          <a:srgbClr val="008000"/>
        </a:solidFill>
      </dgm:spPr>
    </dgm:pt>
    <dgm:pt modelId="{CF5F579F-046F-48AD-867C-53C228D6E79E}" type="pres">
      <dgm:prSet presAssocID="{CDD28B8E-4DF3-46F6-85B8-5872126781CE}" presName="linearProcess" presStyleCnt="0"/>
      <dgm:spPr/>
    </dgm:pt>
    <dgm:pt modelId="{4EA6C134-2D7A-46E8-9791-228E8B7577A7}" type="pres">
      <dgm:prSet presAssocID="{2361F26C-257D-461A-AC38-C8CB4AB37D75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D75C49-4936-4181-83B6-C4D8DA19877D}" type="pres">
      <dgm:prSet presAssocID="{72BD447A-27E6-4F2E-8A31-66937E142665}" presName="sibTrans" presStyleCnt="0"/>
      <dgm:spPr/>
    </dgm:pt>
    <dgm:pt modelId="{C72C2725-50E1-499B-A066-54883BD9B9E5}" type="pres">
      <dgm:prSet presAssocID="{68C95F78-0465-443E-B237-BAABE9990230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3F40FA-6FE8-4D08-AE75-B18EA050DC62}" type="pres">
      <dgm:prSet presAssocID="{74224B6F-A954-45C8-80A9-DE7DC9F79AFC}" presName="sibTrans" presStyleCnt="0"/>
      <dgm:spPr/>
    </dgm:pt>
    <dgm:pt modelId="{930F63ED-FC72-4FD0-8A85-B7CD1FFB310D}" type="pres">
      <dgm:prSet presAssocID="{EF7D8579-1EF4-4CBC-B8EF-A54755223650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367C1-59F1-4331-8B10-45786D1A8923}" type="pres">
      <dgm:prSet presAssocID="{AE4FEBEF-1C46-402D-9650-298D33680D1A}" presName="sibTrans" presStyleCnt="0"/>
      <dgm:spPr/>
    </dgm:pt>
    <dgm:pt modelId="{02C708B6-4535-43AC-9810-244D257020CD}" type="pres">
      <dgm:prSet presAssocID="{881EAC32-DB24-454E-B2BD-A373F3C6214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13C723-4055-437C-B8D5-70F354E082EC}" type="pres">
      <dgm:prSet presAssocID="{392455DE-0816-45CD-9820-FC337B635243}" presName="sibTrans" presStyleCnt="0"/>
      <dgm:spPr/>
    </dgm:pt>
    <dgm:pt modelId="{8D3E4C6A-31D7-4627-A676-E2BE0CDA88B6}" type="pres">
      <dgm:prSet presAssocID="{03232B70-3C2D-43E5-A841-35205CA7B1C3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217488-AC0F-40D4-9D13-A680285F4AF8}" type="pres">
      <dgm:prSet presAssocID="{2CC1A413-2B2E-4944-AA93-3228771C23EB}" presName="sibTrans" presStyleCnt="0"/>
      <dgm:spPr/>
    </dgm:pt>
    <dgm:pt modelId="{36C9FA9D-2063-4590-8849-CB01158D1803}" type="pres">
      <dgm:prSet presAssocID="{A0D4A593-8880-4E75-A9C1-DD588744081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D516EE-EF47-4881-985E-6BE664989516}" srcId="{CDD28B8E-4DF3-46F6-85B8-5872126781CE}" destId="{68C95F78-0465-443E-B237-BAABE9990230}" srcOrd="1" destOrd="0" parTransId="{BB6FBE11-986A-4B77-8747-B25A1BDB2C79}" sibTransId="{74224B6F-A954-45C8-80A9-DE7DC9F79AFC}"/>
    <dgm:cxn modelId="{4E6B6DEF-9287-4FF7-B741-8F499E2306AE}" srcId="{CDD28B8E-4DF3-46F6-85B8-5872126781CE}" destId="{03232B70-3C2D-43E5-A841-35205CA7B1C3}" srcOrd="4" destOrd="0" parTransId="{C273B9EE-E0D7-453B-B86E-61505BCE8688}" sibTransId="{2CC1A413-2B2E-4944-AA93-3228771C23EB}"/>
    <dgm:cxn modelId="{7C33D345-410F-467E-95C5-C8E2533D1745}" type="presOf" srcId="{A0D4A593-8880-4E75-A9C1-DD588744081F}" destId="{36C9FA9D-2063-4590-8849-CB01158D1803}" srcOrd="0" destOrd="0" presId="urn:microsoft.com/office/officeart/2005/8/layout/hProcess9"/>
    <dgm:cxn modelId="{6AE942D2-BAA4-4C0F-B59B-ED62430875FF}" type="presOf" srcId="{CDD28B8E-4DF3-46F6-85B8-5872126781CE}" destId="{4C00B5B2-588C-4491-88CF-B99F7D5CA047}" srcOrd="0" destOrd="0" presId="urn:microsoft.com/office/officeart/2005/8/layout/hProcess9"/>
    <dgm:cxn modelId="{C2B19F3F-D653-4F99-8E30-694B992E039F}" srcId="{CDD28B8E-4DF3-46F6-85B8-5872126781CE}" destId="{881EAC32-DB24-454E-B2BD-A373F3C6214D}" srcOrd="3" destOrd="0" parTransId="{32AD6255-DC28-47B4-AD5E-51F3AB53807A}" sibTransId="{392455DE-0816-45CD-9820-FC337B635243}"/>
    <dgm:cxn modelId="{CBF58E58-0C0D-4D2D-9854-4E66620D445F}" srcId="{CDD28B8E-4DF3-46F6-85B8-5872126781CE}" destId="{A0D4A593-8880-4E75-A9C1-DD588744081F}" srcOrd="5" destOrd="0" parTransId="{ABA31436-D3A7-4120-AFE2-ABBC34627150}" sibTransId="{6D477763-3CD4-408E-B7D8-DD7A7CBB9D2A}"/>
    <dgm:cxn modelId="{1CF01FC9-DBA1-4688-986C-219DD5AD1EA3}" type="presOf" srcId="{EF7D8579-1EF4-4CBC-B8EF-A54755223650}" destId="{930F63ED-FC72-4FD0-8A85-B7CD1FFB310D}" srcOrd="0" destOrd="0" presId="urn:microsoft.com/office/officeart/2005/8/layout/hProcess9"/>
    <dgm:cxn modelId="{F4044EAB-BB90-49A0-8E75-F9EEABC5E5C3}" srcId="{CDD28B8E-4DF3-46F6-85B8-5872126781CE}" destId="{EF7D8579-1EF4-4CBC-B8EF-A54755223650}" srcOrd="2" destOrd="0" parTransId="{F10EDA2E-8B8E-430D-88F5-15E72A921C4B}" sibTransId="{AE4FEBEF-1C46-402D-9650-298D33680D1A}"/>
    <dgm:cxn modelId="{F89DA876-8D15-4A6C-998F-CC0EBC1208BC}" type="presOf" srcId="{2361F26C-257D-461A-AC38-C8CB4AB37D75}" destId="{4EA6C134-2D7A-46E8-9791-228E8B7577A7}" srcOrd="0" destOrd="0" presId="urn:microsoft.com/office/officeart/2005/8/layout/hProcess9"/>
    <dgm:cxn modelId="{994C94A4-AC2D-4FAE-84EC-ACD9EC9FAE70}" type="presOf" srcId="{03232B70-3C2D-43E5-A841-35205CA7B1C3}" destId="{8D3E4C6A-31D7-4627-A676-E2BE0CDA88B6}" srcOrd="0" destOrd="0" presId="urn:microsoft.com/office/officeart/2005/8/layout/hProcess9"/>
    <dgm:cxn modelId="{320F240E-D1C3-47B9-AB5C-E87F43E40291}" type="presOf" srcId="{881EAC32-DB24-454E-B2BD-A373F3C6214D}" destId="{02C708B6-4535-43AC-9810-244D257020CD}" srcOrd="0" destOrd="0" presId="urn:microsoft.com/office/officeart/2005/8/layout/hProcess9"/>
    <dgm:cxn modelId="{D860055F-DA5B-47B6-AB22-8866DF1B06AA}" type="presOf" srcId="{68C95F78-0465-443E-B237-BAABE9990230}" destId="{C72C2725-50E1-499B-A066-54883BD9B9E5}" srcOrd="0" destOrd="0" presId="urn:microsoft.com/office/officeart/2005/8/layout/hProcess9"/>
    <dgm:cxn modelId="{3C0E4180-597D-4C10-A1B7-CE97C36E9F4E}" srcId="{CDD28B8E-4DF3-46F6-85B8-5872126781CE}" destId="{2361F26C-257D-461A-AC38-C8CB4AB37D75}" srcOrd="0" destOrd="0" parTransId="{ECDD0D73-429A-4C4C-9890-60B07FF2018A}" sibTransId="{72BD447A-27E6-4F2E-8A31-66937E142665}"/>
    <dgm:cxn modelId="{F8F84110-C38A-40AD-85D7-85873957B2DC}" type="presParOf" srcId="{4C00B5B2-588C-4491-88CF-B99F7D5CA047}" destId="{F69ABD0A-E736-4E09-8496-95CDD0B4D568}" srcOrd="0" destOrd="0" presId="urn:microsoft.com/office/officeart/2005/8/layout/hProcess9"/>
    <dgm:cxn modelId="{7D3030E3-025B-41DA-8906-79B40AA9BE89}" type="presParOf" srcId="{4C00B5B2-588C-4491-88CF-B99F7D5CA047}" destId="{CF5F579F-046F-48AD-867C-53C228D6E79E}" srcOrd="1" destOrd="0" presId="urn:microsoft.com/office/officeart/2005/8/layout/hProcess9"/>
    <dgm:cxn modelId="{3BDF687A-EE22-4F30-B24F-CE27E79DA499}" type="presParOf" srcId="{CF5F579F-046F-48AD-867C-53C228D6E79E}" destId="{4EA6C134-2D7A-46E8-9791-228E8B7577A7}" srcOrd="0" destOrd="0" presId="urn:microsoft.com/office/officeart/2005/8/layout/hProcess9"/>
    <dgm:cxn modelId="{E9CAECCE-E5B9-462A-968C-C50F1C3515E1}" type="presParOf" srcId="{CF5F579F-046F-48AD-867C-53C228D6E79E}" destId="{7ED75C49-4936-4181-83B6-C4D8DA19877D}" srcOrd="1" destOrd="0" presId="urn:microsoft.com/office/officeart/2005/8/layout/hProcess9"/>
    <dgm:cxn modelId="{1D22D14D-C71D-49D0-BB9D-64102E1FFD94}" type="presParOf" srcId="{CF5F579F-046F-48AD-867C-53C228D6E79E}" destId="{C72C2725-50E1-499B-A066-54883BD9B9E5}" srcOrd="2" destOrd="0" presId="urn:microsoft.com/office/officeart/2005/8/layout/hProcess9"/>
    <dgm:cxn modelId="{D6EE7DB1-4D6A-4CB6-A70C-B3ECAFB128B0}" type="presParOf" srcId="{CF5F579F-046F-48AD-867C-53C228D6E79E}" destId="{0A3F40FA-6FE8-4D08-AE75-B18EA050DC62}" srcOrd="3" destOrd="0" presId="urn:microsoft.com/office/officeart/2005/8/layout/hProcess9"/>
    <dgm:cxn modelId="{F5750DAC-B487-487F-A5F0-507D7DC534E1}" type="presParOf" srcId="{CF5F579F-046F-48AD-867C-53C228D6E79E}" destId="{930F63ED-FC72-4FD0-8A85-B7CD1FFB310D}" srcOrd="4" destOrd="0" presId="urn:microsoft.com/office/officeart/2005/8/layout/hProcess9"/>
    <dgm:cxn modelId="{08A25E33-C716-424F-BF22-0A0D9A4443CD}" type="presParOf" srcId="{CF5F579F-046F-48AD-867C-53C228D6E79E}" destId="{6C1367C1-59F1-4331-8B10-45786D1A8923}" srcOrd="5" destOrd="0" presId="urn:microsoft.com/office/officeart/2005/8/layout/hProcess9"/>
    <dgm:cxn modelId="{0AE72F8B-44FC-4815-9A87-33934CA63D75}" type="presParOf" srcId="{CF5F579F-046F-48AD-867C-53C228D6E79E}" destId="{02C708B6-4535-43AC-9810-244D257020CD}" srcOrd="6" destOrd="0" presId="urn:microsoft.com/office/officeart/2005/8/layout/hProcess9"/>
    <dgm:cxn modelId="{C2DAD4D4-9A8B-49FD-AB50-0EF859093892}" type="presParOf" srcId="{CF5F579F-046F-48AD-867C-53C228D6E79E}" destId="{4F13C723-4055-437C-B8D5-70F354E082EC}" srcOrd="7" destOrd="0" presId="urn:microsoft.com/office/officeart/2005/8/layout/hProcess9"/>
    <dgm:cxn modelId="{6219E124-D43B-4FEB-A4EA-DC473E4233B3}" type="presParOf" srcId="{CF5F579F-046F-48AD-867C-53C228D6E79E}" destId="{8D3E4C6A-31D7-4627-A676-E2BE0CDA88B6}" srcOrd="8" destOrd="0" presId="urn:microsoft.com/office/officeart/2005/8/layout/hProcess9"/>
    <dgm:cxn modelId="{6E8B54E1-51B7-4E78-802C-F9EBFB1FC19B}" type="presParOf" srcId="{CF5F579F-046F-48AD-867C-53C228D6E79E}" destId="{50217488-AC0F-40D4-9D13-A680285F4AF8}" srcOrd="9" destOrd="0" presId="urn:microsoft.com/office/officeart/2005/8/layout/hProcess9"/>
    <dgm:cxn modelId="{ED5A4CE8-2093-4305-940E-ECD7CE3F46A7}" type="presParOf" srcId="{CF5F579F-046F-48AD-867C-53C228D6E79E}" destId="{36C9FA9D-2063-4590-8849-CB01158D180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D28B8E-4DF3-46F6-85B8-5872126781C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8C95F78-0465-443E-B237-BAABE9990230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Rozwiązania szczegółowe wg zasad holenderskich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BB6FBE11-986A-4B77-8747-B25A1BDB2C79}" type="parTrans" cxnId="{25D516EE-EF47-4881-985E-6BE664989516}">
      <dgm:prSet/>
      <dgm:spPr/>
      <dgm:t>
        <a:bodyPr/>
        <a:lstStyle/>
        <a:p>
          <a:endParaRPr lang="pl-PL"/>
        </a:p>
      </dgm:t>
    </dgm:pt>
    <dgm:pt modelId="{74224B6F-A954-45C8-80A9-DE7DC9F79AFC}" type="sibTrans" cxnId="{25D516EE-EF47-4881-985E-6BE664989516}">
      <dgm:prSet/>
      <dgm:spPr/>
      <dgm:t>
        <a:bodyPr/>
        <a:lstStyle/>
        <a:p>
          <a:endParaRPr lang="pl-PL"/>
        </a:p>
      </dgm:t>
    </dgm:pt>
    <dgm:pt modelId="{EF7D8579-1EF4-4CBC-B8EF-A54755223650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Analiza poprawności zgodności </a:t>
          </a:r>
          <a:br>
            <a:rPr lang="pl-PL" dirty="0" smtClean="0">
              <a:solidFill>
                <a:schemeClr val="bg1">
                  <a:lumMod val="50000"/>
                </a:schemeClr>
              </a:solidFill>
            </a:rPr>
          </a:br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Dz. U. Nr 43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F10EDA2E-8B8E-430D-88F5-15E72A921C4B}" type="parTrans" cxnId="{F4044EAB-BB90-49A0-8E75-F9EEABC5E5C3}">
      <dgm:prSet/>
      <dgm:spPr/>
      <dgm:t>
        <a:bodyPr/>
        <a:lstStyle/>
        <a:p>
          <a:endParaRPr lang="pl-PL"/>
        </a:p>
      </dgm:t>
    </dgm:pt>
    <dgm:pt modelId="{AE4FEBEF-1C46-402D-9650-298D33680D1A}" type="sibTrans" cxnId="{F4044EAB-BB90-49A0-8E75-F9EEABC5E5C3}">
      <dgm:prSet/>
      <dgm:spPr/>
      <dgm:t>
        <a:bodyPr/>
        <a:lstStyle/>
        <a:p>
          <a:endParaRPr lang="pl-PL"/>
        </a:p>
      </dgm:t>
    </dgm:pt>
    <dgm:pt modelId="{2361F26C-257D-461A-AC38-C8CB4AB37D75}">
      <dgm:prSet phldrT="[Tekst]"/>
      <dgm:spPr>
        <a:solidFill>
          <a:srgbClr val="000099"/>
        </a:solidFill>
      </dgm:spPr>
      <dgm:t>
        <a:bodyPr/>
        <a:lstStyle/>
        <a:p>
          <a:r>
            <a:rPr lang="pl-PL" dirty="0" smtClean="0"/>
            <a:t>Koncepcja wg holenderskich zasad uspokojenia ruchu</a:t>
          </a:r>
          <a:endParaRPr lang="pl-PL" dirty="0"/>
        </a:p>
      </dgm:t>
    </dgm:pt>
    <dgm:pt modelId="{ECDD0D73-429A-4C4C-9890-60B07FF2018A}" type="parTrans" cxnId="{3C0E4180-597D-4C10-A1B7-CE97C36E9F4E}">
      <dgm:prSet/>
      <dgm:spPr/>
      <dgm:t>
        <a:bodyPr/>
        <a:lstStyle/>
        <a:p>
          <a:endParaRPr lang="pl-PL"/>
        </a:p>
      </dgm:t>
    </dgm:pt>
    <dgm:pt modelId="{72BD447A-27E6-4F2E-8A31-66937E142665}" type="sibTrans" cxnId="{3C0E4180-597D-4C10-A1B7-CE97C36E9F4E}">
      <dgm:prSet/>
      <dgm:spPr/>
      <dgm:t>
        <a:bodyPr/>
        <a:lstStyle/>
        <a:p>
          <a:endParaRPr lang="pl-PL"/>
        </a:p>
      </dgm:t>
    </dgm:pt>
    <dgm:pt modelId="{03232B70-3C2D-43E5-A841-35205CA7B1C3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Projekt budowlano-wykonawczy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C273B9EE-E0D7-453B-B86E-61505BCE8688}" type="parTrans" cxnId="{4E6B6DEF-9287-4FF7-B741-8F499E2306AE}">
      <dgm:prSet/>
      <dgm:spPr/>
      <dgm:t>
        <a:bodyPr/>
        <a:lstStyle/>
        <a:p>
          <a:endParaRPr lang="pl-PL"/>
        </a:p>
      </dgm:t>
    </dgm:pt>
    <dgm:pt modelId="{2CC1A413-2B2E-4944-AA93-3228771C23EB}" type="sibTrans" cxnId="{4E6B6DEF-9287-4FF7-B741-8F499E2306AE}">
      <dgm:prSet/>
      <dgm:spPr/>
      <dgm:t>
        <a:bodyPr/>
        <a:lstStyle/>
        <a:p>
          <a:endParaRPr lang="pl-PL"/>
        </a:p>
      </dgm:t>
    </dgm:pt>
    <dgm:pt modelId="{881EAC32-DB24-454E-B2BD-A373F3C6214D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800" dirty="0" smtClean="0">
              <a:solidFill>
                <a:schemeClr val="bg1">
                  <a:lumMod val="50000"/>
                </a:schemeClr>
              </a:solidFill>
            </a:rPr>
            <a:t>Analiza funkcjonalna rozwiązań</a:t>
          </a:r>
          <a:endParaRPr lang="pl-PL" sz="800" dirty="0">
            <a:solidFill>
              <a:schemeClr val="bg1">
                <a:lumMod val="50000"/>
              </a:schemeClr>
            </a:solidFill>
          </a:endParaRPr>
        </a:p>
      </dgm:t>
    </dgm:pt>
    <dgm:pt modelId="{32AD6255-DC28-47B4-AD5E-51F3AB53807A}" type="parTrans" cxnId="{C2B19F3F-D653-4F99-8E30-694B992E039F}">
      <dgm:prSet/>
      <dgm:spPr/>
      <dgm:t>
        <a:bodyPr/>
        <a:lstStyle/>
        <a:p>
          <a:endParaRPr lang="pl-PL"/>
        </a:p>
      </dgm:t>
    </dgm:pt>
    <dgm:pt modelId="{392455DE-0816-45CD-9820-FC337B635243}" type="sibTrans" cxnId="{C2B19F3F-D653-4F99-8E30-694B992E039F}">
      <dgm:prSet/>
      <dgm:spPr/>
      <dgm:t>
        <a:bodyPr/>
        <a:lstStyle/>
        <a:p>
          <a:endParaRPr lang="pl-PL"/>
        </a:p>
      </dgm:t>
    </dgm:pt>
    <dgm:pt modelId="{A0D4A593-8880-4E75-A9C1-DD588744081F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Budowa i eksploatacja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ABA31436-D3A7-4120-AFE2-ABBC34627150}" type="parTrans" cxnId="{CBF58E58-0C0D-4D2D-9854-4E66620D445F}">
      <dgm:prSet/>
      <dgm:spPr/>
      <dgm:t>
        <a:bodyPr/>
        <a:lstStyle/>
        <a:p>
          <a:endParaRPr lang="pl-PL"/>
        </a:p>
      </dgm:t>
    </dgm:pt>
    <dgm:pt modelId="{6D477763-3CD4-408E-B7D8-DD7A7CBB9D2A}" type="sibTrans" cxnId="{CBF58E58-0C0D-4D2D-9854-4E66620D445F}">
      <dgm:prSet/>
      <dgm:spPr/>
      <dgm:t>
        <a:bodyPr/>
        <a:lstStyle/>
        <a:p>
          <a:endParaRPr lang="pl-PL"/>
        </a:p>
      </dgm:t>
    </dgm:pt>
    <dgm:pt modelId="{4C00B5B2-588C-4491-88CF-B99F7D5CA047}" type="pres">
      <dgm:prSet presAssocID="{CDD28B8E-4DF3-46F6-85B8-5872126781CE}" presName="CompostProcess" presStyleCnt="0">
        <dgm:presLayoutVars>
          <dgm:dir/>
          <dgm:resizeHandles val="exact"/>
        </dgm:presLayoutVars>
      </dgm:prSet>
      <dgm:spPr/>
    </dgm:pt>
    <dgm:pt modelId="{F69ABD0A-E736-4E09-8496-95CDD0B4D568}" type="pres">
      <dgm:prSet presAssocID="{CDD28B8E-4DF3-46F6-85B8-5872126781CE}" presName="arrow" presStyleLbl="bgShp" presStyleIdx="0" presStyleCnt="1"/>
      <dgm:spPr>
        <a:solidFill>
          <a:srgbClr val="008000"/>
        </a:solidFill>
      </dgm:spPr>
    </dgm:pt>
    <dgm:pt modelId="{CF5F579F-046F-48AD-867C-53C228D6E79E}" type="pres">
      <dgm:prSet presAssocID="{CDD28B8E-4DF3-46F6-85B8-5872126781CE}" presName="linearProcess" presStyleCnt="0"/>
      <dgm:spPr/>
    </dgm:pt>
    <dgm:pt modelId="{4EA6C134-2D7A-46E8-9791-228E8B7577A7}" type="pres">
      <dgm:prSet presAssocID="{2361F26C-257D-461A-AC38-C8CB4AB37D75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D75C49-4936-4181-83B6-C4D8DA19877D}" type="pres">
      <dgm:prSet presAssocID="{72BD447A-27E6-4F2E-8A31-66937E142665}" presName="sibTrans" presStyleCnt="0"/>
      <dgm:spPr/>
    </dgm:pt>
    <dgm:pt modelId="{C72C2725-50E1-499B-A066-54883BD9B9E5}" type="pres">
      <dgm:prSet presAssocID="{68C95F78-0465-443E-B237-BAABE9990230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3F40FA-6FE8-4D08-AE75-B18EA050DC62}" type="pres">
      <dgm:prSet presAssocID="{74224B6F-A954-45C8-80A9-DE7DC9F79AFC}" presName="sibTrans" presStyleCnt="0"/>
      <dgm:spPr/>
    </dgm:pt>
    <dgm:pt modelId="{930F63ED-FC72-4FD0-8A85-B7CD1FFB310D}" type="pres">
      <dgm:prSet presAssocID="{EF7D8579-1EF4-4CBC-B8EF-A54755223650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367C1-59F1-4331-8B10-45786D1A8923}" type="pres">
      <dgm:prSet presAssocID="{AE4FEBEF-1C46-402D-9650-298D33680D1A}" presName="sibTrans" presStyleCnt="0"/>
      <dgm:spPr/>
    </dgm:pt>
    <dgm:pt modelId="{02C708B6-4535-43AC-9810-244D257020CD}" type="pres">
      <dgm:prSet presAssocID="{881EAC32-DB24-454E-B2BD-A373F3C6214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13C723-4055-437C-B8D5-70F354E082EC}" type="pres">
      <dgm:prSet presAssocID="{392455DE-0816-45CD-9820-FC337B635243}" presName="sibTrans" presStyleCnt="0"/>
      <dgm:spPr/>
    </dgm:pt>
    <dgm:pt modelId="{8D3E4C6A-31D7-4627-A676-E2BE0CDA88B6}" type="pres">
      <dgm:prSet presAssocID="{03232B70-3C2D-43E5-A841-35205CA7B1C3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217488-AC0F-40D4-9D13-A680285F4AF8}" type="pres">
      <dgm:prSet presAssocID="{2CC1A413-2B2E-4944-AA93-3228771C23EB}" presName="sibTrans" presStyleCnt="0"/>
      <dgm:spPr/>
    </dgm:pt>
    <dgm:pt modelId="{36C9FA9D-2063-4590-8849-CB01158D1803}" type="pres">
      <dgm:prSet presAssocID="{A0D4A593-8880-4E75-A9C1-DD588744081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D516EE-EF47-4881-985E-6BE664989516}" srcId="{CDD28B8E-4DF3-46F6-85B8-5872126781CE}" destId="{68C95F78-0465-443E-B237-BAABE9990230}" srcOrd="1" destOrd="0" parTransId="{BB6FBE11-986A-4B77-8747-B25A1BDB2C79}" sibTransId="{74224B6F-A954-45C8-80A9-DE7DC9F79AFC}"/>
    <dgm:cxn modelId="{4E6B6DEF-9287-4FF7-B741-8F499E2306AE}" srcId="{CDD28B8E-4DF3-46F6-85B8-5872126781CE}" destId="{03232B70-3C2D-43E5-A841-35205CA7B1C3}" srcOrd="4" destOrd="0" parTransId="{C273B9EE-E0D7-453B-B86E-61505BCE8688}" sibTransId="{2CC1A413-2B2E-4944-AA93-3228771C23EB}"/>
    <dgm:cxn modelId="{FA5EB112-AF66-442B-AD79-DDEDCB6C992D}" type="presOf" srcId="{A0D4A593-8880-4E75-A9C1-DD588744081F}" destId="{36C9FA9D-2063-4590-8849-CB01158D1803}" srcOrd="0" destOrd="0" presId="urn:microsoft.com/office/officeart/2005/8/layout/hProcess9"/>
    <dgm:cxn modelId="{CAAEB12B-3131-4A69-B646-51DD48F2342E}" type="presOf" srcId="{68C95F78-0465-443E-B237-BAABE9990230}" destId="{C72C2725-50E1-499B-A066-54883BD9B9E5}" srcOrd="0" destOrd="0" presId="urn:microsoft.com/office/officeart/2005/8/layout/hProcess9"/>
    <dgm:cxn modelId="{91A40252-3195-46A4-B89D-3EEDFC7B6FF3}" type="presOf" srcId="{03232B70-3C2D-43E5-A841-35205CA7B1C3}" destId="{8D3E4C6A-31D7-4627-A676-E2BE0CDA88B6}" srcOrd="0" destOrd="0" presId="urn:microsoft.com/office/officeart/2005/8/layout/hProcess9"/>
    <dgm:cxn modelId="{C2B19F3F-D653-4F99-8E30-694B992E039F}" srcId="{CDD28B8E-4DF3-46F6-85B8-5872126781CE}" destId="{881EAC32-DB24-454E-B2BD-A373F3C6214D}" srcOrd="3" destOrd="0" parTransId="{32AD6255-DC28-47B4-AD5E-51F3AB53807A}" sibTransId="{392455DE-0816-45CD-9820-FC337B635243}"/>
    <dgm:cxn modelId="{CBF58E58-0C0D-4D2D-9854-4E66620D445F}" srcId="{CDD28B8E-4DF3-46F6-85B8-5872126781CE}" destId="{A0D4A593-8880-4E75-A9C1-DD588744081F}" srcOrd="5" destOrd="0" parTransId="{ABA31436-D3A7-4120-AFE2-ABBC34627150}" sibTransId="{6D477763-3CD4-408E-B7D8-DD7A7CBB9D2A}"/>
    <dgm:cxn modelId="{47D3D24B-5AD0-4154-9A00-2D62E666C3C3}" type="presOf" srcId="{EF7D8579-1EF4-4CBC-B8EF-A54755223650}" destId="{930F63ED-FC72-4FD0-8A85-B7CD1FFB310D}" srcOrd="0" destOrd="0" presId="urn:microsoft.com/office/officeart/2005/8/layout/hProcess9"/>
    <dgm:cxn modelId="{F4044EAB-BB90-49A0-8E75-F9EEABC5E5C3}" srcId="{CDD28B8E-4DF3-46F6-85B8-5872126781CE}" destId="{EF7D8579-1EF4-4CBC-B8EF-A54755223650}" srcOrd="2" destOrd="0" parTransId="{F10EDA2E-8B8E-430D-88F5-15E72A921C4B}" sibTransId="{AE4FEBEF-1C46-402D-9650-298D33680D1A}"/>
    <dgm:cxn modelId="{3E199892-C553-403C-A1F6-C05326060503}" type="presOf" srcId="{CDD28B8E-4DF3-46F6-85B8-5872126781CE}" destId="{4C00B5B2-588C-4491-88CF-B99F7D5CA047}" srcOrd="0" destOrd="0" presId="urn:microsoft.com/office/officeart/2005/8/layout/hProcess9"/>
    <dgm:cxn modelId="{584FBB1E-EABB-4AE8-A787-8A58F174A017}" type="presOf" srcId="{2361F26C-257D-461A-AC38-C8CB4AB37D75}" destId="{4EA6C134-2D7A-46E8-9791-228E8B7577A7}" srcOrd="0" destOrd="0" presId="urn:microsoft.com/office/officeart/2005/8/layout/hProcess9"/>
    <dgm:cxn modelId="{0D082B88-24EE-416B-B8E9-D3E17B2641A9}" type="presOf" srcId="{881EAC32-DB24-454E-B2BD-A373F3C6214D}" destId="{02C708B6-4535-43AC-9810-244D257020CD}" srcOrd="0" destOrd="0" presId="urn:microsoft.com/office/officeart/2005/8/layout/hProcess9"/>
    <dgm:cxn modelId="{3C0E4180-597D-4C10-A1B7-CE97C36E9F4E}" srcId="{CDD28B8E-4DF3-46F6-85B8-5872126781CE}" destId="{2361F26C-257D-461A-AC38-C8CB4AB37D75}" srcOrd="0" destOrd="0" parTransId="{ECDD0D73-429A-4C4C-9890-60B07FF2018A}" sibTransId="{72BD447A-27E6-4F2E-8A31-66937E142665}"/>
    <dgm:cxn modelId="{D3E59449-5291-4085-94D5-5E388C9C0D7C}" type="presParOf" srcId="{4C00B5B2-588C-4491-88CF-B99F7D5CA047}" destId="{F69ABD0A-E736-4E09-8496-95CDD0B4D568}" srcOrd="0" destOrd="0" presId="urn:microsoft.com/office/officeart/2005/8/layout/hProcess9"/>
    <dgm:cxn modelId="{3F754605-D6F1-4CE5-AFE4-6002403B5A72}" type="presParOf" srcId="{4C00B5B2-588C-4491-88CF-B99F7D5CA047}" destId="{CF5F579F-046F-48AD-867C-53C228D6E79E}" srcOrd="1" destOrd="0" presId="urn:microsoft.com/office/officeart/2005/8/layout/hProcess9"/>
    <dgm:cxn modelId="{AFC4FA44-5F1F-4281-ABF3-7E6D3CD2E8DD}" type="presParOf" srcId="{CF5F579F-046F-48AD-867C-53C228D6E79E}" destId="{4EA6C134-2D7A-46E8-9791-228E8B7577A7}" srcOrd="0" destOrd="0" presId="urn:microsoft.com/office/officeart/2005/8/layout/hProcess9"/>
    <dgm:cxn modelId="{5E7C3C84-08CF-4266-BF31-C18D01CF8E05}" type="presParOf" srcId="{CF5F579F-046F-48AD-867C-53C228D6E79E}" destId="{7ED75C49-4936-4181-83B6-C4D8DA19877D}" srcOrd="1" destOrd="0" presId="urn:microsoft.com/office/officeart/2005/8/layout/hProcess9"/>
    <dgm:cxn modelId="{F3147C25-0902-4655-B518-AA4CD95069C9}" type="presParOf" srcId="{CF5F579F-046F-48AD-867C-53C228D6E79E}" destId="{C72C2725-50E1-499B-A066-54883BD9B9E5}" srcOrd="2" destOrd="0" presId="urn:microsoft.com/office/officeart/2005/8/layout/hProcess9"/>
    <dgm:cxn modelId="{DA377275-BF31-4271-B095-16B0FC5C2958}" type="presParOf" srcId="{CF5F579F-046F-48AD-867C-53C228D6E79E}" destId="{0A3F40FA-6FE8-4D08-AE75-B18EA050DC62}" srcOrd="3" destOrd="0" presId="urn:microsoft.com/office/officeart/2005/8/layout/hProcess9"/>
    <dgm:cxn modelId="{2B55B5DB-1BAC-436D-A4A3-9900142DB565}" type="presParOf" srcId="{CF5F579F-046F-48AD-867C-53C228D6E79E}" destId="{930F63ED-FC72-4FD0-8A85-B7CD1FFB310D}" srcOrd="4" destOrd="0" presId="urn:microsoft.com/office/officeart/2005/8/layout/hProcess9"/>
    <dgm:cxn modelId="{0DD07A5A-46FB-41D4-9CB9-2D185515B9F0}" type="presParOf" srcId="{CF5F579F-046F-48AD-867C-53C228D6E79E}" destId="{6C1367C1-59F1-4331-8B10-45786D1A8923}" srcOrd="5" destOrd="0" presId="urn:microsoft.com/office/officeart/2005/8/layout/hProcess9"/>
    <dgm:cxn modelId="{F297A4BC-2CBD-424E-AF92-40846713FD54}" type="presParOf" srcId="{CF5F579F-046F-48AD-867C-53C228D6E79E}" destId="{02C708B6-4535-43AC-9810-244D257020CD}" srcOrd="6" destOrd="0" presId="urn:microsoft.com/office/officeart/2005/8/layout/hProcess9"/>
    <dgm:cxn modelId="{C702FEA6-2937-4BBB-BBF7-58B0AEDB867B}" type="presParOf" srcId="{CF5F579F-046F-48AD-867C-53C228D6E79E}" destId="{4F13C723-4055-437C-B8D5-70F354E082EC}" srcOrd="7" destOrd="0" presId="urn:microsoft.com/office/officeart/2005/8/layout/hProcess9"/>
    <dgm:cxn modelId="{F309173A-F93D-4625-9618-F8ED9F6C66F7}" type="presParOf" srcId="{CF5F579F-046F-48AD-867C-53C228D6E79E}" destId="{8D3E4C6A-31D7-4627-A676-E2BE0CDA88B6}" srcOrd="8" destOrd="0" presId="urn:microsoft.com/office/officeart/2005/8/layout/hProcess9"/>
    <dgm:cxn modelId="{F760BC0C-BCF7-494C-AC16-72BB6E8EC219}" type="presParOf" srcId="{CF5F579F-046F-48AD-867C-53C228D6E79E}" destId="{50217488-AC0F-40D4-9D13-A680285F4AF8}" srcOrd="9" destOrd="0" presId="urn:microsoft.com/office/officeart/2005/8/layout/hProcess9"/>
    <dgm:cxn modelId="{A249772E-E66F-4218-B32E-81D6E4439E89}" type="presParOf" srcId="{CF5F579F-046F-48AD-867C-53C228D6E79E}" destId="{36C9FA9D-2063-4590-8849-CB01158D180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D28B8E-4DF3-46F6-85B8-5872126781C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8C95F78-0465-443E-B237-BAABE9990230}">
      <dgm:prSet phldrT="[Tekst]"/>
      <dgm:spPr>
        <a:solidFill>
          <a:srgbClr val="3333FF"/>
        </a:solidFill>
      </dgm:spPr>
      <dgm:t>
        <a:bodyPr/>
        <a:lstStyle/>
        <a:p>
          <a:r>
            <a:rPr lang="pl-PL" dirty="0" smtClean="0"/>
            <a:t>Rozwiązania szczegółowe wg zasad holenderskich</a:t>
          </a:r>
          <a:endParaRPr lang="pl-PL" dirty="0"/>
        </a:p>
      </dgm:t>
    </dgm:pt>
    <dgm:pt modelId="{BB6FBE11-986A-4B77-8747-B25A1BDB2C79}" type="parTrans" cxnId="{25D516EE-EF47-4881-985E-6BE664989516}">
      <dgm:prSet/>
      <dgm:spPr/>
      <dgm:t>
        <a:bodyPr/>
        <a:lstStyle/>
        <a:p>
          <a:endParaRPr lang="pl-PL"/>
        </a:p>
      </dgm:t>
    </dgm:pt>
    <dgm:pt modelId="{74224B6F-A954-45C8-80A9-DE7DC9F79AFC}" type="sibTrans" cxnId="{25D516EE-EF47-4881-985E-6BE664989516}">
      <dgm:prSet/>
      <dgm:spPr/>
      <dgm:t>
        <a:bodyPr/>
        <a:lstStyle/>
        <a:p>
          <a:endParaRPr lang="pl-PL"/>
        </a:p>
      </dgm:t>
    </dgm:pt>
    <dgm:pt modelId="{EF7D8579-1EF4-4CBC-B8EF-A54755223650}">
      <dgm:prSet phldrT="[Tekst]"/>
      <dgm:spPr>
        <a:solidFill>
          <a:srgbClr val="3366FF"/>
        </a:solidFill>
      </dgm:spPr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Analiza poprawności zgodności </a:t>
          </a:r>
          <a:br>
            <a:rPr lang="pl-PL" dirty="0" smtClean="0">
              <a:solidFill>
                <a:schemeClr val="bg1"/>
              </a:solidFill>
            </a:rPr>
          </a:br>
          <a:r>
            <a:rPr lang="pl-PL" dirty="0" smtClean="0">
              <a:solidFill>
                <a:schemeClr val="bg1"/>
              </a:solidFill>
            </a:rPr>
            <a:t>Dz. U. Nr 43,</a:t>
          </a:r>
          <a:endParaRPr lang="pl-PL" dirty="0">
            <a:solidFill>
              <a:schemeClr val="bg1"/>
            </a:solidFill>
          </a:endParaRPr>
        </a:p>
      </dgm:t>
    </dgm:pt>
    <dgm:pt modelId="{F10EDA2E-8B8E-430D-88F5-15E72A921C4B}" type="parTrans" cxnId="{F4044EAB-BB90-49A0-8E75-F9EEABC5E5C3}">
      <dgm:prSet/>
      <dgm:spPr/>
      <dgm:t>
        <a:bodyPr/>
        <a:lstStyle/>
        <a:p>
          <a:endParaRPr lang="pl-PL"/>
        </a:p>
      </dgm:t>
    </dgm:pt>
    <dgm:pt modelId="{AE4FEBEF-1C46-402D-9650-298D33680D1A}" type="sibTrans" cxnId="{F4044EAB-BB90-49A0-8E75-F9EEABC5E5C3}">
      <dgm:prSet/>
      <dgm:spPr/>
      <dgm:t>
        <a:bodyPr/>
        <a:lstStyle/>
        <a:p>
          <a:endParaRPr lang="pl-PL"/>
        </a:p>
      </dgm:t>
    </dgm:pt>
    <dgm:pt modelId="{2361F26C-257D-461A-AC38-C8CB4AB37D75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Koncepcja wg holenderskich zasad uspokojenia ruchu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ECDD0D73-429A-4C4C-9890-60B07FF2018A}" type="parTrans" cxnId="{3C0E4180-597D-4C10-A1B7-CE97C36E9F4E}">
      <dgm:prSet/>
      <dgm:spPr/>
      <dgm:t>
        <a:bodyPr/>
        <a:lstStyle/>
        <a:p>
          <a:endParaRPr lang="pl-PL"/>
        </a:p>
      </dgm:t>
    </dgm:pt>
    <dgm:pt modelId="{72BD447A-27E6-4F2E-8A31-66937E142665}" type="sibTrans" cxnId="{3C0E4180-597D-4C10-A1B7-CE97C36E9F4E}">
      <dgm:prSet/>
      <dgm:spPr/>
      <dgm:t>
        <a:bodyPr/>
        <a:lstStyle/>
        <a:p>
          <a:endParaRPr lang="pl-PL"/>
        </a:p>
      </dgm:t>
    </dgm:pt>
    <dgm:pt modelId="{03232B70-3C2D-43E5-A841-35205CA7B1C3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Projekt budowlano-wykonawczy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C273B9EE-E0D7-453B-B86E-61505BCE8688}" type="parTrans" cxnId="{4E6B6DEF-9287-4FF7-B741-8F499E2306AE}">
      <dgm:prSet/>
      <dgm:spPr/>
      <dgm:t>
        <a:bodyPr/>
        <a:lstStyle/>
        <a:p>
          <a:endParaRPr lang="pl-PL"/>
        </a:p>
      </dgm:t>
    </dgm:pt>
    <dgm:pt modelId="{2CC1A413-2B2E-4944-AA93-3228771C23EB}" type="sibTrans" cxnId="{4E6B6DEF-9287-4FF7-B741-8F499E2306AE}">
      <dgm:prSet/>
      <dgm:spPr/>
      <dgm:t>
        <a:bodyPr/>
        <a:lstStyle/>
        <a:p>
          <a:endParaRPr lang="pl-PL"/>
        </a:p>
      </dgm:t>
    </dgm:pt>
    <dgm:pt modelId="{881EAC32-DB24-454E-B2BD-A373F3C6214D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800" dirty="0" smtClean="0">
              <a:solidFill>
                <a:schemeClr val="bg1">
                  <a:lumMod val="50000"/>
                </a:schemeClr>
              </a:solidFill>
            </a:rPr>
            <a:t>Analiza funkcjonalna rozwiązań</a:t>
          </a:r>
          <a:endParaRPr lang="pl-PL" sz="800" dirty="0">
            <a:solidFill>
              <a:schemeClr val="bg1">
                <a:lumMod val="50000"/>
              </a:schemeClr>
            </a:solidFill>
          </a:endParaRPr>
        </a:p>
      </dgm:t>
    </dgm:pt>
    <dgm:pt modelId="{32AD6255-DC28-47B4-AD5E-51F3AB53807A}" type="parTrans" cxnId="{C2B19F3F-D653-4F99-8E30-694B992E039F}">
      <dgm:prSet/>
      <dgm:spPr/>
      <dgm:t>
        <a:bodyPr/>
        <a:lstStyle/>
        <a:p>
          <a:endParaRPr lang="pl-PL"/>
        </a:p>
      </dgm:t>
    </dgm:pt>
    <dgm:pt modelId="{392455DE-0816-45CD-9820-FC337B635243}" type="sibTrans" cxnId="{C2B19F3F-D653-4F99-8E30-694B992E039F}">
      <dgm:prSet/>
      <dgm:spPr/>
      <dgm:t>
        <a:bodyPr/>
        <a:lstStyle/>
        <a:p>
          <a:endParaRPr lang="pl-PL"/>
        </a:p>
      </dgm:t>
    </dgm:pt>
    <dgm:pt modelId="{A0D4A593-8880-4E75-A9C1-DD588744081F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Budowa i eksploatacja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ABA31436-D3A7-4120-AFE2-ABBC34627150}" type="parTrans" cxnId="{CBF58E58-0C0D-4D2D-9854-4E66620D445F}">
      <dgm:prSet/>
      <dgm:spPr/>
      <dgm:t>
        <a:bodyPr/>
        <a:lstStyle/>
        <a:p>
          <a:endParaRPr lang="pl-PL"/>
        </a:p>
      </dgm:t>
    </dgm:pt>
    <dgm:pt modelId="{6D477763-3CD4-408E-B7D8-DD7A7CBB9D2A}" type="sibTrans" cxnId="{CBF58E58-0C0D-4D2D-9854-4E66620D445F}">
      <dgm:prSet/>
      <dgm:spPr/>
      <dgm:t>
        <a:bodyPr/>
        <a:lstStyle/>
        <a:p>
          <a:endParaRPr lang="pl-PL"/>
        </a:p>
      </dgm:t>
    </dgm:pt>
    <dgm:pt modelId="{4C00B5B2-588C-4491-88CF-B99F7D5CA047}" type="pres">
      <dgm:prSet presAssocID="{CDD28B8E-4DF3-46F6-85B8-5872126781CE}" presName="CompostProcess" presStyleCnt="0">
        <dgm:presLayoutVars>
          <dgm:dir/>
          <dgm:resizeHandles val="exact"/>
        </dgm:presLayoutVars>
      </dgm:prSet>
      <dgm:spPr/>
    </dgm:pt>
    <dgm:pt modelId="{F69ABD0A-E736-4E09-8496-95CDD0B4D568}" type="pres">
      <dgm:prSet presAssocID="{CDD28B8E-4DF3-46F6-85B8-5872126781CE}" presName="arrow" presStyleLbl="bgShp" presStyleIdx="0" presStyleCnt="1"/>
      <dgm:spPr>
        <a:solidFill>
          <a:srgbClr val="008000"/>
        </a:solidFill>
      </dgm:spPr>
    </dgm:pt>
    <dgm:pt modelId="{CF5F579F-046F-48AD-867C-53C228D6E79E}" type="pres">
      <dgm:prSet presAssocID="{CDD28B8E-4DF3-46F6-85B8-5872126781CE}" presName="linearProcess" presStyleCnt="0"/>
      <dgm:spPr/>
    </dgm:pt>
    <dgm:pt modelId="{4EA6C134-2D7A-46E8-9791-228E8B7577A7}" type="pres">
      <dgm:prSet presAssocID="{2361F26C-257D-461A-AC38-C8CB4AB37D75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D75C49-4936-4181-83B6-C4D8DA19877D}" type="pres">
      <dgm:prSet presAssocID="{72BD447A-27E6-4F2E-8A31-66937E142665}" presName="sibTrans" presStyleCnt="0"/>
      <dgm:spPr/>
    </dgm:pt>
    <dgm:pt modelId="{C72C2725-50E1-499B-A066-54883BD9B9E5}" type="pres">
      <dgm:prSet presAssocID="{68C95F78-0465-443E-B237-BAABE9990230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3F40FA-6FE8-4D08-AE75-B18EA050DC62}" type="pres">
      <dgm:prSet presAssocID="{74224B6F-A954-45C8-80A9-DE7DC9F79AFC}" presName="sibTrans" presStyleCnt="0"/>
      <dgm:spPr/>
    </dgm:pt>
    <dgm:pt modelId="{930F63ED-FC72-4FD0-8A85-B7CD1FFB310D}" type="pres">
      <dgm:prSet presAssocID="{EF7D8579-1EF4-4CBC-B8EF-A54755223650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367C1-59F1-4331-8B10-45786D1A8923}" type="pres">
      <dgm:prSet presAssocID="{AE4FEBEF-1C46-402D-9650-298D33680D1A}" presName="sibTrans" presStyleCnt="0"/>
      <dgm:spPr/>
    </dgm:pt>
    <dgm:pt modelId="{02C708B6-4535-43AC-9810-244D257020CD}" type="pres">
      <dgm:prSet presAssocID="{881EAC32-DB24-454E-B2BD-A373F3C6214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13C723-4055-437C-B8D5-70F354E082EC}" type="pres">
      <dgm:prSet presAssocID="{392455DE-0816-45CD-9820-FC337B635243}" presName="sibTrans" presStyleCnt="0"/>
      <dgm:spPr/>
    </dgm:pt>
    <dgm:pt modelId="{8D3E4C6A-31D7-4627-A676-E2BE0CDA88B6}" type="pres">
      <dgm:prSet presAssocID="{03232B70-3C2D-43E5-A841-35205CA7B1C3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217488-AC0F-40D4-9D13-A680285F4AF8}" type="pres">
      <dgm:prSet presAssocID="{2CC1A413-2B2E-4944-AA93-3228771C23EB}" presName="sibTrans" presStyleCnt="0"/>
      <dgm:spPr/>
    </dgm:pt>
    <dgm:pt modelId="{36C9FA9D-2063-4590-8849-CB01158D1803}" type="pres">
      <dgm:prSet presAssocID="{A0D4A593-8880-4E75-A9C1-DD588744081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39BB7B7-F8B9-45BB-81E3-D8E3E0DAEF03}" type="presOf" srcId="{881EAC32-DB24-454E-B2BD-A373F3C6214D}" destId="{02C708B6-4535-43AC-9810-244D257020CD}" srcOrd="0" destOrd="0" presId="urn:microsoft.com/office/officeart/2005/8/layout/hProcess9"/>
    <dgm:cxn modelId="{B61425FE-08AE-482F-A8B3-E42A12DB3BFC}" type="presOf" srcId="{A0D4A593-8880-4E75-A9C1-DD588744081F}" destId="{36C9FA9D-2063-4590-8849-CB01158D1803}" srcOrd="0" destOrd="0" presId="urn:microsoft.com/office/officeart/2005/8/layout/hProcess9"/>
    <dgm:cxn modelId="{25D516EE-EF47-4881-985E-6BE664989516}" srcId="{CDD28B8E-4DF3-46F6-85B8-5872126781CE}" destId="{68C95F78-0465-443E-B237-BAABE9990230}" srcOrd="1" destOrd="0" parTransId="{BB6FBE11-986A-4B77-8747-B25A1BDB2C79}" sibTransId="{74224B6F-A954-45C8-80A9-DE7DC9F79AFC}"/>
    <dgm:cxn modelId="{F4044EAB-BB90-49A0-8E75-F9EEABC5E5C3}" srcId="{CDD28B8E-4DF3-46F6-85B8-5872126781CE}" destId="{EF7D8579-1EF4-4CBC-B8EF-A54755223650}" srcOrd="2" destOrd="0" parTransId="{F10EDA2E-8B8E-430D-88F5-15E72A921C4B}" sibTransId="{AE4FEBEF-1C46-402D-9650-298D33680D1A}"/>
    <dgm:cxn modelId="{3C0E4180-597D-4C10-A1B7-CE97C36E9F4E}" srcId="{CDD28B8E-4DF3-46F6-85B8-5872126781CE}" destId="{2361F26C-257D-461A-AC38-C8CB4AB37D75}" srcOrd="0" destOrd="0" parTransId="{ECDD0D73-429A-4C4C-9890-60B07FF2018A}" sibTransId="{72BD447A-27E6-4F2E-8A31-66937E142665}"/>
    <dgm:cxn modelId="{CBF58E58-0C0D-4D2D-9854-4E66620D445F}" srcId="{CDD28B8E-4DF3-46F6-85B8-5872126781CE}" destId="{A0D4A593-8880-4E75-A9C1-DD588744081F}" srcOrd="5" destOrd="0" parTransId="{ABA31436-D3A7-4120-AFE2-ABBC34627150}" sibTransId="{6D477763-3CD4-408E-B7D8-DD7A7CBB9D2A}"/>
    <dgm:cxn modelId="{F2A1A4E4-119E-4AEC-8198-E70AAE844534}" type="presOf" srcId="{2361F26C-257D-461A-AC38-C8CB4AB37D75}" destId="{4EA6C134-2D7A-46E8-9791-228E8B7577A7}" srcOrd="0" destOrd="0" presId="urn:microsoft.com/office/officeart/2005/8/layout/hProcess9"/>
    <dgm:cxn modelId="{C2B19F3F-D653-4F99-8E30-694B992E039F}" srcId="{CDD28B8E-4DF3-46F6-85B8-5872126781CE}" destId="{881EAC32-DB24-454E-B2BD-A373F3C6214D}" srcOrd="3" destOrd="0" parTransId="{32AD6255-DC28-47B4-AD5E-51F3AB53807A}" sibTransId="{392455DE-0816-45CD-9820-FC337B635243}"/>
    <dgm:cxn modelId="{DBFA705D-8835-4629-A442-C540C74670F6}" type="presOf" srcId="{EF7D8579-1EF4-4CBC-B8EF-A54755223650}" destId="{930F63ED-FC72-4FD0-8A85-B7CD1FFB310D}" srcOrd="0" destOrd="0" presId="urn:microsoft.com/office/officeart/2005/8/layout/hProcess9"/>
    <dgm:cxn modelId="{384FD55F-5C2D-4D9C-BAE4-714C0490BDE3}" type="presOf" srcId="{CDD28B8E-4DF3-46F6-85B8-5872126781CE}" destId="{4C00B5B2-588C-4491-88CF-B99F7D5CA047}" srcOrd="0" destOrd="0" presId="urn:microsoft.com/office/officeart/2005/8/layout/hProcess9"/>
    <dgm:cxn modelId="{4E6B6DEF-9287-4FF7-B741-8F499E2306AE}" srcId="{CDD28B8E-4DF3-46F6-85B8-5872126781CE}" destId="{03232B70-3C2D-43E5-A841-35205CA7B1C3}" srcOrd="4" destOrd="0" parTransId="{C273B9EE-E0D7-453B-B86E-61505BCE8688}" sibTransId="{2CC1A413-2B2E-4944-AA93-3228771C23EB}"/>
    <dgm:cxn modelId="{3007A854-2DC4-458E-BF46-F720A3DF42BA}" type="presOf" srcId="{68C95F78-0465-443E-B237-BAABE9990230}" destId="{C72C2725-50E1-499B-A066-54883BD9B9E5}" srcOrd="0" destOrd="0" presId="urn:microsoft.com/office/officeart/2005/8/layout/hProcess9"/>
    <dgm:cxn modelId="{16B363BD-C7E1-4F93-8DAA-81C89056D44A}" type="presOf" srcId="{03232B70-3C2D-43E5-A841-35205CA7B1C3}" destId="{8D3E4C6A-31D7-4627-A676-E2BE0CDA88B6}" srcOrd="0" destOrd="0" presId="urn:microsoft.com/office/officeart/2005/8/layout/hProcess9"/>
    <dgm:cxn modelId="{E52B8917-3C5F-4EA7-8E10-CC37EEF23A41}" type="presParOf" srcId="{4C00B5B2-588C-4491-88CF-B99F7D5CA047}" destId="{F69ABD0A-E736-4E09-8496-95CDD0B4D568}" srcOrd="0" destOrd="0" presId="urn:microsoft.com/office/officeart/2005/8/layout/hProcess9"/>
    <dgm:cxn modelId="{C4E4BECF-508D-4CC7-ADB7-53074515BFD2}" type="presParOf" srcId="{4C00B5B2-588C-4491-88CF-B99F7D5CA047}" destId="{CF5F579F-046F-48AD-867C-53C228D6E79E}" srcOrd="1" destOrd="0" presId="urn:microsoft.com/office/officeart/2005/8/layout/hProcess9"/>
    <dgm:cxn modelId="{07BA3C3A-AB85-481A-A10C-F401A887DC45}" type="presParOf" srcId="{CF5F579F-046F-48AD-867C-53C228D6E79E}" destId="{4EA6C134-2D7A-46E8-9791-228E8B7577A7}" srcOrd="0" destOrd="0" presId="urn:microsoft.com/office/officeart/2005/8/layout/hProcess9"/>
    <dgm:cxn modelId="{DA6D7B50-FDC8-42B6-A941-23EFCC61F386}" type="presParOf" srcId="{CF5F579F-046F-48AD-867C-53C228D6E79E}" destId="{7ED75C49-4936-4181-83B6-C4D8DA19877D}" srcOrd="1" destOrd="0" presId="urn:microsoft.com/office/officeart/2005/8/layout/hProcess9"/>
    <dgm:cxn modelId="{9E2B0906-43F4-463B-B5F4-7BB3C1F21AD9}" type="presParOf" srcId="{CF5F579F-046F-48AD-867C-53C228D6E79E}" destId="{C72C2725-50E1-499B-A066-54883BD9B9E5}" srcOrd="2" destOrd="0" presId="urn:microsoft.com/office/officeart/2005/8/layout/hProcess9"/>
    <dgm:cxn modelId="{B73B0856-6365-442F-BDCE-E630BF4FC549}" type="presParOf" srcId="{CF5F579F-046F-48AD-867C-53C228D6E79E}" destId="{0A3F40FA-6FE8-4D08-AE75-B18EA050DC62}" srcOrd="3" destOrd="0" presId="urn:microsoft.com/office/officeart/2005/8/layout/hProcess9"/>
    <dgm:cxn modelId="{3A007115-3FEF-4EF1-8ED6-822825C8D3A5}" type="presParOf" srcId="{CF5F579F-046F-48AD-867C-53C228D6E79E}" destId="{930F63ED-FC72-4FD0-8A85-B7CD1FFB310D}" srcOrd="4" destOrd="0" presId="urn:microsoft.com/office/officeart/2005/8/layout/hProcess9"/>
    <dgm:cxn modelId="{E8EB5132-78C1-433D-8EBB-F621DB4AAFA4}" type="presParOf" srcId="{CF5F579F-046F-48AD-867C-53C228D6E79E}" destId="{6C1367C1-59F1-4331-8B10-45786D1A8923}" srcOrd="5" destOrd="0" presId="urn:microsoft.com/office/officeart/2005/8/layout/hProcess9"/>
    <dgm:cxn modelId="{D514CFEF-B115-46A8-81E2-4CC1BF13028D}" type="presParOf" srcId="{CF5F579F-046F-48AD-867C-53C228D6E79E}" destId="{02C708B6-4535-43AC-9810-244D257020CD}" srcOrd="6" destOrd="0" presId="urn:microsoft.com/office/officeart/2005/8/layout/hProcess9"/>
    <dgm:cxn modelId="{D2B1DAC1-D957-43C3-BB6C-871D0990F451}" type="presParOf" srcId="{CF5F579F-046F-48AD-867C-53C228D6E79E}" destId="{4F13C723-4055-437C-B8D5-70F354E082EC}" srcOrd="7" destOrd="0" presId="urn:microsoft.com/office/officeart/2005/8/layout/hProcess9"/>
    <dgm:cxn modelId="{85450DC7-5403-445D-80E8-30DD00A6700E}" type="presParOf" srcId="{CF5F579F-046F-48AD-867C-53C228D6E79E}" destId="{8D3E4C6A-31D7-4627-A676-E2BE0CDA88B6}" srcOrd="8" destOrd="0" presId="urn:microsoft.com/office/officeart/2005/8/layout/hProcess9"/>
    <dgm:cxn modelId="{93A19DA1-95B8-4570-A14D-C6C4D2CBD5F8}" type="presParOf" srcId="{CF5F579F-046F-48AD-867C-53C228D6E79E}" destId="{50217488-AC0F-40D4-9D13-A680285F4AF8}" srcOrd="9" destOrd="0" presId="urn:microsoft.com/office/officeart/2005/8/layout/hProcess9"/>
    <dgm:cxn modelId="{8EE7DEC5-D80A-4454-B8C5-56D11019C6B6}" type="presParOf" srcId="{CF5F579F-046F-48AD-867C-53C228D6E79E}" destId="{36C9FA9D-2063-4590-8849-CB01158D180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D28B8E-4DF3-46F6-85B8-5872126781C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8C95F78-0465-443E-B237-BAABE9990230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Rozwiązania szczegółowe wg zasad holenderskich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BB6FBE11-986A-4B77-8747-B25A1BDB2C79}" type="parTrans" cxnId="{25D516EE-EF47-4881-985E-6BE664989516}">
      <dgm:prSet/>
      <dgm:spPr/>
      <dgm:t>
        <a:bodyPr/>
        <a:lstStyle/>
        <a:p>
          <a:endParaRPr lang="pl-PL"/>
        </a:p>
      </dgm:t>
    </dgm:pt>
    <dgm:pt modelId="{74224B6F-A954-45C8-80A9-DE7DC9F79AFC}" type="sibTrans" cxnId="{25D516EE-EF47-4881-985E-6BE664989516}">
      <dgm:prSet/>
      <dgm:spPr/>
      <dgm:t>
        <a:bodyPr/>
        <a:lstStyle/>
        <a:p>
          <a:endParaRPr lang="pl-PL"/>
        </a:p>
      </dgm:t>
    </dgm:pt>
    <dgm:pt modelId="{EF7D8579-1EF4-4CBC-B8EF-A54755223650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Analiza poprawności zgodności </a:t>
          </a:r>
          <a:br>
            <a:rPr lang="pl-PL" dirty="0" smtClean="0">
              <a:solidFill>
                <a:schemeClr val="bg1">
                  <a:lumMod val="50000"/>
                </a:schemeClr>
              </a:solidFill>
            </a:rPr>
          </a:br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Dz. U. Nr 43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F10EDA2E-8B8E-430D-88F5-15E72A921C4B}" type="parTrans" cxnId="{F4044EAB-BB90-49A0-8E75-F9EEABC5E5C3}">
      <dgm:prSet/>
      <dgm:spPr/>
      <dgm:t>
        <a:bodyPr/>
        <a:lstStyle/>
        <a:p>
          <a:endParaRPr lang="pl-PL"/>
        </a:p>
      </dgm:t>
    </dgm:pt>
    <dgm:pt modelId="{AE4FEBEF-1C46-402D-9650-298D33680D1A}" type="sibTrans" cxnId="{F4044EAB-BB90-49A0-8E75-F9EEABC5E5C3}">
      <dgm:prSet/>
      <dgm:spPr/>
      <dgm:t>
        <a:bodyPr/>
        <a:lstStyle/>
        <a:p>
          <a:endParaRPr lang="pl-PL"/>
        </a:p>
      </dgm:t>
    </dgm:pt>
    <dgm:pt modelId="{2361F26C-257D-461A-AC38-C8CB4AB37D75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Koncepcja wg holenderskich zasad uspokojenia ruchu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ECDD0D73-429A-4C4C-9890-60B07FF2018A}" type="parTrans" cxnId="{3C0E4180-597D-4C10-A1B7-CE97C36E9F4E}">
      <dgm:prSet/>
      <dgm:spPr/>
      <dgm:t>
        <a:bodyPr/>
        <a:lstStyle/>
        <a:p>
          <a:endParaRPr lang="pl-PL"/>
        </a:p>
      </dgm:t>
    </dgm:pt>
    <dgm:pt modelId="{72BD447A-27E6-4F2E-8A31-66937E142665}" type="sibTrans" cxnId="{3C0E4180-597D-4C10-A1B7-CE97C36E9F4E}">
      <dgm:prSet/>
      <dgm:spPr/>
      <dgm:t>
        <a:bodyPr/>
        <a:lstStyle/>
        <a:p>
          <a:endParaRPr lang="pl-PL"/>
        </a:p>
      </dgm:t>
    </dgm:pt>
    <dgm:pt modelId="{03232B70-3C2D-43E5-A841-35205CA7B1C3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rgbClr val="000000"/>
              </a:solidFill>
            </a:rPr>
            <a:t>Projekt budowlano-wykonawczy</a:t>
          </a:r>
          <a:endParaRPr lang="pl-PL" dirty="0">
            <a:solidFill>
              <a:srgbClr val="000000"/>
            </a:solidFill>
          </a:endParaRPr>
        </a:p>
      </dgm:t>
    </dgm:pt>
    <dgm:pt modelId="{C273B9EE-E0D7-453B-B86E-61505BCE8688}" type="parTrans" cxnId="{4E6B6DEF-9287-4FF7-B741-8F499E2306AE}">
      <dgm:prSet/>
      <dgm:spPr/>
      <dgm:t>
        <a:bodyPr/>
        <a:lstStyle/>
        <a:p>
          <a:endParaRPr lang="pl-PL"/>
        </a:p>
      </dgm:t>
    </dgm:pt>
    <dgm:pt modelId="{2CC1A413-2B2E-4944-AA93-3228771C23EB}" type="sibTrans" cxnId="{4E6B6DEF-9287-4FF7-B741-8F499E2306AE}">
      <dgm:prSet/>
      <dgm:spPr/>
      <dgm:t>
        <a:bodyPr/>
        <a:lstStyle/>
        <a:p>
          <a:endParaRPr lang="pl-PL"/>
        </a:p>
      </dgm:t>
    </dgm:pt>
    <dgm:pt modelId="{881EAC32-DB24-454E-B2BD-A373F3C6214D}">
      <dgm:prSet custT="1"/>
      <dgm:spPr>
        <a:solidFill>
          <a:srgbClr val="6699FF"/>
        </a:solidFill>
      </dgm:spPr>
      <dgm:t>
        <a:bodyPr/>
        <a:lstStyle/>
        <a:p>
          <a:r>
            <a:rPr lang="pl-PL" sz="800" dirty="0" smtClean="0">
              <a:solidFill>
                <a:schemeClr val="accent4"/>
              </a:solidFill>
            </a:rPr>
            <a:t>Analiza funkcjonalna rozwiązań</a:t>
          </a:r>
          <a:endParaRPr lang="pl-PL" sz="800" dirty="0">
            <a:solidFill>
              <a:schemeClr val="accent4"/>
            </a:solidFill>
          </a:endParaRPr>
        </a:p>
      </dgm:t>
    </dgm:pt>
    <dgm:pt modelId="{32AD6255-DC28-47B4-AD5E-51F3AB53807A}" type="parTrans" cxnId="{C2B19F3F-D653-4F99-8E30-694B992E039F}">
      <dgm:prSet/>
      <dgm:spPr/>
      <dgm:t>
        <a:bodyPr/>
        <a:lstStyle/>
        <a:p>
          <a:endParaRPr lang="pl-PL"/>
        </a:p>
      </dgm:t>
    </dgm:pt>
    <dgm:pt modelId="{392455DE-0816-45CD-9820-FC337B635243}" type="sibTrans" cxnId="{C2B19F3F-D653-4F99-8E30-694B992E039F}">
      <dgm:prSet/>
      <dgm:spPr/>
      <dgm:t>
        <a:bodyPr/>
        <a:lstStyle/>
        <a:p>
          <a:endParaRPr lang="pl-PL"/>
        </a:p>
      </dgm:t>
    </dgm:pt>
    <dgm:pt modelId="{A0D4A593-8880-4E75-A9C1-DD588744081F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Budowa i eksploatacja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ABA31436-D3A7-4120-AFE2-ABBC34627150}" type="parTrans" cxnId="{CBF58E58-0C0D-4D2D-9854-4E66620D445F}">
      <dgm:prSet/>
      <dgm:spPr/>
      <dgm:t>
        <a:bodyPr/>
        <a:lstStyle/>
        <a:p>
          <a:endParaRPr lang="pl-PL"/>
        </a:p>
      </dgm:t>
    </dgm:pt>
    <dgm:pt modelId="{6D477763-3CD4-408E-B7D8-DD7A7CBB9D2A}" type="sibTrans" cxnId="{CBF58E58-0C0D-4D2D-9854-4E66620D445F}">
      <dgm:prSet/>
      <dgm:spPr/>
      <dgm:t>
        <a:bodyPr/>
        <a:lstStyle/>
        <a:p>
          <a:endParaRPr lang="pl-PL"/>
        </a:p>
      </dgm:t>
    </dgm:pt>
    <dgm:pt modelId="{4C00B5B2-588C-4491-88CF-B99F7D5CA047}" type="pres">
      <dgm:prSet presAssocID="{CDD28B8E-4DF3-46F6-85B8-5872126781CE}" presName="CompostProcess" presStyleCnt="0">
        <dgm:presLayoutVars>
          <dgm:dir/>
          <dgm:resizeHandles val="exact"/>
        </dgm:presLayoutVars>
      </dgm:prSet>
      <dgm:spPr/>
    </dgm:pt>
    <dgm:pt modelId="{F69ABD0A-E736-4E09-8496-95CDD0B4D568}" type="pres">
      <dgm:prSet presAssocID="{CDD28B8E-4DF3-46F6-85B8-5872126781CE}" presName="arrow" presStyleLbl="bgShp" presStyleIdx="0" presStyleCnt="1"/>
      <dgm:spPr>
        <a:solidFill>
          <a:srgbClr val="008000"/>
        </a:solidFill>
      </dgm:spPr>
    </dgm:pt>
    <dgm:pt modelId="{CF5F579F-046F-48AD-867C-53C228D6E79E}" type="pres">
      <dgm:prSet presAssocID="{CDD28B8E-4DF3-46F6-85B8-5872126781CE}" presName="linearProcess" presStyleCnt="0"/>
      <dgm:spPr/>
    </dgm:pt>
    <dgm:pt modelId="{4EA6C134-2D7A-46E8-9791-228E8B7577A7}" type="pres">
      <dgm:prSet presAssocID="{2361F26C-257D-461A-AC38-C8CB4AB37D75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D75C49-4936-4181-83B6-C4D8DA19877D}" type="pres">
      <dgm:prSet presAssocID="{72BD447A-27E6-4F2E-8A31-66937E142665}" presName="sibTrans" presStyleCnt="0"/>
      <dgm:spPr/>
    </dgm:pt>
    <dgm:pt modelId="{C72C2725-50E1-499B-A066-54883BD9B9E5}" type="pres">
      <dgm:prSet presAssocID="{68C95F78-0465-443E-B237-BAABE9990230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3F40FA-6FE8-4D08-AE75-B18EA050DC62}" type="pres">
      <dgm:prSet presAssocID="{74224B6F-A954-45C8-80A9-DE7DC9F79AFC}" presName="sibTrans" presStyleCnt="0"/>
      <dgm:spPr/>
    </dgm:pt>
    <dgm:pt modelId="{930F63ED-FC72-4FD0-8A85-B7CD1FFB310D}" type="pres">
      <dgm:prSet presAssocID="{EF7D8579-1EF4-4CBC-B8EF-A54755223650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367C1-59F1-4331-8B10-45786D1A8923}" type="pres">
      <dgm:prSet presAssocID="{AE4FEBEF-1C46-402D-9650-298D33680D1A}" presName="sibTrans" presStyleCnt="0"/>
      <dgm:spPr/>
    </dgm:pt>
    <dgm:pt modelId="{02C708B6-4535-43AC-9810-244D257020CD}" type="pres">
      <dgm:prSet presAssocID="{881EAC32-DB24-454E-B2BD-A373F3C6214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13C723-4055-437C-B8D5-70F354E082EC}" type="pres">
      <dgm:prSet presAssocID="{392455DE-0816-45CD-9820-FC337B635243}" presName="sibTrans" presStyleCnt="0"/>
      <dgm:spPr/>
    </dgm:pt>
    <dgm:pt modelId="{8D3E4C6A-31D7-4627-A676-E2BE0CDA88B6}" type="pres">
      <dgm:prSet presAssocID="{03232B70-3C2D-43E5-A841-35205CA7B1C3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217488-AC0F-40D4-9D13-A680285F4AF8}" type="pres">
      <dgm:prSet presAssocID="{2CC1A413-2B2E-4944-AA93-3228771C23EB}" presName="sibTrans" presStyleCnt="0"/>
      <dgm:spPr/>
    </dgm:pt>
    <dgm:pt modelId="{36C9FA9D-2063-4590-8849-CB01158D1803}" type="pres">
      <dgm:prSet presAssocID="{A0D4A593-8880-4E75-A9C1-DD588744081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D516EE-EF47-4881-985E-6BE664989516}" srcId="{CDD28B8E-4DF3-46F6-85B8-5872126781CE}" destId="{68C95F78-0465-443E-B237-BAABE9990230}" srcOrd="1" destOrd="0" parTransId="{BB6FBE11-986A-4B77-8747-B25A1BDB2C79}" sibTransId="{74224B6F-A954-45C8-80A9-DE7DC9F79AFC}"/>
    <dgm:cxn modelId="{4E6B6DEF-9287-4FF7-B741-8F499E2306AE}" srcId="{CDD28B8E-4DF3-46F6-85B8-5872126781CE}" destId="{03232B70-3C2D-43E5-A841-35205CA7B1C3}" srcOrd="4" destOrd="0" parTransId="{C273B9EE-E0D7-453B-B86E-61505BCE8688}" sibTransId="{2CC1A413-2B2E-4944-AA93-3228771C23EB}"/>
    <dgm:cxn modelId="{98AB7F60-D990-4917-9DDA-6247EAC117B8}" type="presOf" srcId="{03232B70-3C2D-43E5-A841-35205CA7B1C3}" destId="{8D3E4C6A-31D7-4627-A676-E2BE0CDA88B6}" srcOrd="0" destOrd="0" presId="urn:microsoft.com/office/officeart/2005/8/layout/hProcess9"/>
    <dgm:cxn modelId="{B49719C8-6252-43BD-B993-6BD454FD7FC4}" type="presOf" srcId="{A0D4A593-8880-4E75-A9C1-DD588744081F}" destId="{36C9FA9D-2063-4590-8849-CB01158D1803}" srcOrd="0" destOrd="0" presId="urn:microsoft.com/office/officeart/2005/8/layout/hProcess9"/>
    <dgm:cxn modelId="{C2B19F3F-D653-4F99-8E30-694B992E039F}" srcId="{CDD28B8E-4DF3-46F6-85B8-5872126781CE}" destId="{881EAC32-DB24-454E-B2BD-A373F3C6214D}" srcOrd="3" destOrd="0" parTransId="{32AD6255-DC28-47B4-AD5E-51F3AB53807A}" sibTransId="{392455DE-0816-45CD-9820-FC337B635243}"/>
    <dgm:cxn modelId="{8E7C8474-B865-4607-9E4E-533BF8E331D5}" type="presOf" srcId="{EF7D8579-1EF4-4CBC-B8EF-A54755223650}" destId="{930F63ED-FC72-4FD0-8A85-B7CD1FFB310D}" srcOrd="0" destOrd="0" presId="urn:microsoft.com/office/officeart/2005/8/layout/hProcess9"/>
    <dgm:cxn modelId="{CBF58E58-0C0D-4D2D-9854-4E66620D445F}" srcId="{CDD28B8E-4DF3-46F6-85B8-5872126781CE}" destId="{A0D4A593-8880-4E75-A9C1-DD588744081F}" srcOrd="5" destOrd="0" parTransId="{ABA31436-D3A7-4120-AFE2-ABBC34627150}" sibTransId="{6D477763-3CD4-408E-B7D8-DD7A7CBB9D2A}"/>
    <dgm:cxn modelId="{509C6E33-53F8-4A29-866E-2CB5C54BE09B}" type="presOf" srcId="{881EAC32-DB24-454E-B2BD-A373F3C6214D}" destId="{02C708B6-4535-43AC-9810-244D257020CD}" srcOrd="0" destOrd="0" presId="urn:microsoft.com/office/officeart/2005/8/layout/hProcess9"/>
    <dgm:cxn modelId="{F4044EAB-BB90-49A0-8E75-F9EEABC5E5C3}" srcId="{CDD28B8E-4DF3-46F6-85B8-5872126781CE}" destId="{EF7D8579-1EF4-4CBC-B8EF-A54755223650}" srcOrd="2" destOrd="0" parTransId="{F10EDA2E-8B8E-430D-88F5-15E72A921C4B}" sibTransId="{AE4FEBEF-1C46-402D-9650-298D33680D1A}"/>
    <dgm:cxn modelId="{57E7E564-8DEE-4F5B-B590-30FA91741A1E}" type="presOf" srcId="{2361F26C-257D-461A-AC38-C8CB4AB37D75}" destId="{4EA6C134-2D7A-46E8-9791-228E8B7577A7}" srcOrd="0" destOrd="0" presId="urn:microsoft.com/office/officeart/2005/8/layout/hProcess9"/>
    <dgm:cxn modelId="{A908D567-263B-4C39-80AD-0A8E71059F68}" type="presOf" srcId="{CDD28B8E-4DF3-46F6-85B8-5872126781CE}" destId="{4C00B5B2-588C-4491-88CF-B99F7D5CA047}" srcOrd="0" destOrd="0" presId="urn:microsoft.com/office/officeart/2005/8/layout/hProcess9"/>
    <dgm:cxn modelId="{C536408E-30F5-4AE0-85E4-A9BB13920C3D}" type="presOf" srcId="{68C95F78-0465-443E-B237-BAABE9990230}" destId="{C72C2725-50E1-499B-A066-54883BD9B9E5}" srcOrd="0" destOrd="0" presId="urn:microsoft.com/office/officeart/2005/8/layout/hProcess9"/>
    <dgm:cxn modelId="{3C0E4180-597D-4C10-A1B7-CE97C36E9F4E}" srcId="{CDD28B8E-4DF3-46F6-85B8-5872126781CE}" destId="{2361F26C-257D-461A-AC38-C8CB4AB37D75}" srcOrd="0" destOrd="0" parTransId="{ECDD0D73-429A-4C4C-9890-60B07FF2018A}" sibTransId="{72BD447A-27E6-4F2E-8A31-66937E142665}"/>
    <dgm:cxn modelId="{E0169451-439D-411E-9B3E-C2A65A3052D1}" type="presParOf" srcId="{4C00B5B2-588C-4491-88CF-B99F7D5CA047}" destId="{F69ABD0A-E736-4E09-8496-95CDD0B4D568}" srcOrd="0" destOrd="0" presId="urn:microsoft.com/office/officeart/2005/8/layout/hProcess9"/>
    <dgm:cxn modelId="{E84D577D-69E5-4E29-BEA8-9DF86A976502}" type="presParOf" srcId="{4C00B5B2-588C-4491-88CF-B99F7D5CA047}" destId="{CF5F579F-046F-48AD-867C-53C228D6E79E}" srcOrd="1" destOrd="0" presId="urn:microsoft.com/office/officeart/2005/8/layout/hProcess9"/>
    <dgm:cxn modelId="{AA1B416B-A15D-4734-B8C7-DE21252C286A}" type="presParOf" srcId="{CF5F579F-046F-48AD-867C-53C228D6E79E}" destId="{4EA6C134-2D7A-46E8-9791-228E8B7577A7}" srcOrd="0" destOrd="0" presId="urn:microsoft.com/office/officeart/2005/8/layout/hProcess9"/>
    <dgm:cxn modelId="{0181EE98-FA89-4E80-B171-4CCFA429EA3E}" type="presParOf" srcId="{CF5F579F-046F-48AD-867C-53C228D6E79E}" destId="{7ED75C49-4936-4181-83B6-C4D8DA19877D}" srcOrd="1" destOrd="0" presId="urn:microsoft.com/office/officeart/2005/8/layout/hProcess9"/>
    <dgm:cxn modelId="{634C9154-BEBB-421A-B6AE-B82BD57CE9A7}" type="presParOf" srcId="{CF5F579F-046F-48AD-867C-53C228D6E79E}" destId="{C72C2725-50E1-499B-A066-54883BD9B9E5}" srcOrd="2" destOrd="0" presId="urn:microsoft.com/office/officeart/2005/8/layout/hProcess9"/>
    <dgm:cxn modelId="{DBF528A3-FA6A-4083-972C-D76EF9AFCCE4}" type="presParOf" srcId="{CF5F579F-046F-48AD-867C-53C228D6E79E}" destId="{0A3F40FA-6FE8-4D08-AE75-B18EA050DC62}" srcOrd="3" destOrd="0" presId="urn:microsoft.com/office/officeart/2005/8/layout/hProcess9"/>
    <dgm:cxn modelId="{9D01000C-E455-450A-9551-5515E13E69D4}" type="presParOf" srcId="{CF5F579F-046F-48AD-867C-53C228D6E79E}" destId="{930F63ED-FC72-4FD0-8A85-B7CD1FFB310D}" srcOrd="4" destOrd="0" presId="urn:microsoft.com/office/officeart/2005/8/layout/hProcess9"/>
    <dgm:cxn modelId="{0B01C7ED-9F35-498B-91ED-599FF46F70D6}" type="presParOf" srcId="{CF5F579F-046F-48AD-867C-53C228D6E79E}" destId="{6C1367C1-59F1-4331-8B10-45786D1A8923}" srcOrd="5" destOrd="0" presId="urn:microsoft.com/office/officeart/2005/8/layout/hProcess9"/>
    <dgm:cxn modelId="{034AD554-EF5A-45F5-BE15-EB2812F395A7}" type="presParOf" srcId="{CF5F579F-046F-48AD-867C-53C228D6E79E}" destId="{02C708B6-4535-43AC-9810-244D257020CD}" srcOrd="6" destOrd="0" presId="urn:microsoft.com/office/officeart/2005/8/layout/hProcess9"/>
    <dgm:cxn modelId="{D591E3CD-314E-4448-B80C-741CFD6415BF}" type="presParOf" srcId="{CF5F579F-046F-48AD-867C-53C228D6E79E}" destId="{4F13C723-4055-437C-B8D5-70F354E082EC}" srcOrd="7" destOrd="0" presId="urn:microsoft.com/office/officeart/2005/8/layout/hProcess9"/>
    <dgm:cxn modelId="{364C3820-851E-4843-9448-E5FE28326A16}" type="presParOf" srcId="{CF5F579F-046F-48AD-867C-53C228D6E79E}" destId="{8D3E4C6A-31D7-4627-A676-E2BE0CDA88B6}" srcOrd="8" destOrd="0" presId="urn:microsoft.com/office/officeart/2005/8/layout/hProcess9"/>
    <dgm:cxn modelId="{9BAEE8A6-5C07-47DA-8A16-E90353ABE35E}" type="presParOf" srcId="{CF5F579F-046F-48AD-867C-53C228D6E79E}" destId="{50217488-AC0F-40D4-9D13-A680285F4AF8}" srcOrd="9" destOrd="0" presId="urn:microsoft.com/office/officeart/2005/8/layout/hProcess9"/>
    <dgm:cxn modelId="{2264A33C-C622-4169-B3FC-6A78B5FF2B6D}" type="presParOf" srcId="{CF5F579F-046F-48AD-867C-53C228D6E79E}" destId="{36C9FA9D-2063-4590-8849-CB01158D180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D28B8E-4DF3-46F6-85B8-5872126781C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8C95F78-0465-443E-B237-BAABE9990230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Rozwiązania szczegółowe wg zasad holenderskich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BB6FBE11-986A-4B77-8747-B25A1BDB2C79}" type="parTrans" cxnId="{25D516EE-EF47-4881-985E-6BE664989516}">
      <dgm:prSet/>
      <dgm:spPr/>
      <dgm:t>
        <a:bodyPr/>
        <a:lstStyle/>
        <a:p>
          <a:endParaRPr lang="pl-PL"/>
        </a:p>
      </dgm:t>
    </dgm:pt>
    <dgm:pt modelId="{74224B6F-A954-45C8-80A9-DE7DC9F79AFC}" type="sibTrans" cxnId="{25D516EE-EF47-4881-985E-6BE664989516}">
      <dgm:prSet/>
      <dgm:spPr/>
      <dgm:t>
        <a:bodyPr/>
        <a:lstStyle/>
        <a:p>
          <a:endParaRPr lang="pl-PL"/>
        </a:p>
      </dgm:t>
    </dgm:pt>
    <dgm:pt modelId="{EF7D8579-1EF4-4CBC-B8EF-A54755223650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Analiza poprawności zgodności </a:t>
          </a:r>
          <a:br>
            <a:rPr lang="pl-PL" dirty="0" smtClean="0">
              <a:solidFill>
                <a:schemeClr val="bg1">
                  <a:lumMod val="50000"/>
                </a:schemeClr>
              </a:solidFill>
            </a:rPr>
          </a:br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Dz. U. Nr 43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F10EDA2E-8B8E-430D-88F5-15E72A921C4B}" type="parTrans" cxnId="{F4044EAB-BB90-49A0-8E75-F9EEABC5E5C3}">
      <dgm:prSet/>
      <dgm:spPr/>
      <dgm:t>
        <a:bodyPr/>
        <a:lstStyle/>
        <a:p>
          <a:endParaRPr lang="pl-PL"/>
        </a:p>
      </dgm:t>
    </dgm:pt>
    <dgm:pt modelId="{AE4FEBEF-1C46-402D-9650-298D33680D1A}" type="sibTrans" cxnId="{F4044EAB-BB90-49A0-8E75-F9EEABC5E5C3}">
      <dgm:prSet/>
      <dgm:spPr/>
      <dgm:t>
        <a:bodyPr/>
        <a:lstStyle/>
        <a:p>
          <a:endParaRPr lang="pl-PL"/>
        </a:p>
      </dgm:t>
    </dgm:pt>
    <dgm:pt modelId="{2361F26C-257D-461A-AC38-C8CB4AB37D75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Koncepcja wg holenderskich zasad uspokojenia ruchu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ECDD0D73-429A-4C4C-9890-60B07FF2018A}" type="parTrans" cxnId="{3C0E4180-597D-4C10-A1B7-CE97C36E9F4E}">
      <dgm:prSet/>
      <dgm:spPr/>
      <dgm:t>
        <a:bodyPr/>
        <a:lstStyle/>
        <a:p>
          <a:endParaRPr lang="pl-PL"/>
        </a:p>
      </dgm:t>
    </dgm:pt>
    <dgm:pt modelId="{72BD447A-27E6-4F2E-8A31-66937E142665}" type="sibTrans" cxnId="{3C0E4180-597D-4C10-A1B7-CE97C36E9F4E}">
      <dgm:prSet/>
      <dgm:spPr/>
      <dgm:t>
        <a:bodyPr/>
        <a:lstStyle/>
        <a:p>
          <a:endParaRPr lang="pl-PL"/>
        </a:p>
      </dgm:t>
    </dgm:pt>
    <dgm:pt modelId="{03232B70-3C2D-43E5-A841-35205CA7B1C3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Projekt budowlano-wykonawczy</a:t>
          </a:r>
          <a:endParaRPr lang="pl-PL" dirty="0">
            <a:solidFill>
              <a:schemeClr val="bg1">
                <a:lumMod val="50000"/>
              </a:schemeClr>
            </a:solidFill>
          </a:endParaRPr>
        </a:p>
      </dgm:t>
    </dgm:pt>
    <dgm:pt modelId="{C273B9EE-E0D7-453B-B86E-61505BCE8688}" type="parTrans" cxnId="{4E6B6DEF-9287-4FF7-B741-8F499E2306AE}">
      <dgm:prSet/>
      <dgm:spPr/>
      <dgm:t>
        <a:bodyPr/>
        <a:lstStyle/>
        <a:p>
          <a:endParaRPr lang="pl-PL"/>
        </a:p>
      </dgm:t>
    </dgm:pt>
    <dgm:pt modelId="{2CC1A413-2B2E-4944-AA93-3228771C23EB}" type="sibTrans" cxnId="{4E6B6DEF-9287-4FF7-B741-8F499E2306AE}">
      <dgm:prSet/>
      <dgm:spPr/>
      <dgm:t>
        <a:bodyPr/>
        <a:lstStyle/>
        <a:p>
          <a:endParaRPr lang="pl-PL"/>
        </a:p>
      </dgm:t>
    </dgm:pt>
    <dgm:pt modelId="{881EAC32-DB24-454E-B2BD-A373F3C6214D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800" dirty="0" smtClean="0">
              <a:solidFill>
                <a:schemeClr val="bg1">
                  <a:lumMod val="50000"/>
                </a:schemeClr>
              </a:solidFill>
            </a:rPr>
            <a:t>Analiza funkcjonalna rozwiązań</a:t>
          </a:r>
          <a:endParaRPr lang="pl-PL" sz="800" dirty="0">
            <a:solidFill>
              <a:schemeClr val="bg1">
                <a:lumMod val="50000"/>
              </a:schemeClr>
            </a:solidFill>
          </a:endParaRPr>
        </a:p>
      </dgm:t>
    </dgm:pt>
    <dgm:pt modelId="{32AD6255-DC28-47B4-AD5E-51F3AB53807A}" type="parTrans" cxnId="{C2B19F3F-D653-4F99-8E30-694B992E039F}">
      <dgm:prSet/>
      <dgm:spPr/>
      <dgm:t>
        <a:bodyPr/>
        <a:lstStyle/>
        <a:p>
          <a:endParaRPr lang="pl-PL"/>
        </a:p>
      </dgm:t>
    </dgm:pt>
    <dgm:pt modelId="{392455DE-0816-45CD-9820-FC337B635243}" type="sibTrans" cxnId="{C2B19F3F-D653-4F99-8E30-694B992E039F}">
      <dgm:prSet/>
      <dgm:spPr/>
      <dgm:t>
        <a:bodyPr/>
        <a:lstStyle/>
        <a:p>
          <a:endParaRPr lang="pl-PL"/>
        </a:p>
      </dgm:t>
    </dgm:pt>
    <dgm:pt modelId="{A0D4A593-8880-4E75-A9C1-DD588744081F}">
      <dgm:prSet phldrT="[Tekst]"/>
      <dgm:spPr>
        <a:solidFill>
          <a:srgbClr val="92D050"/>
        </a:solidFill>
      </dgm:spPr>
      <dgm:t>
        <a:bodyPr/>
        <a:lstStyle/>
        <a:p>
          <a:r>
            <a:rPr lang="pl-PL" dirty="0" smtClean="0">
              <a:solidFill>
                <a:srgbClr val="000000"/>
              </a:solidFill>
            </a:rPr>
            <a:t>Budowa i eksploatacja</a:t>
          </a:r>
          <a:endParaRPr lang="pl-PL" dirty="0">
            <a:solidFill>
              <a:srgbClr val="000000"/>
            </a:solidFill>
          </a:endParaRPr>
        </a:p>
      </dgm:t>
    </dgm:pt>
    <dgm:pt modelId="{ABA31436-D3A7-4120-AFE2-ABBC34627150}" type="parTrans" cxnId="{CBF58E58-0C0D-4D2D-9854-4E66620D445F}">
      <dgm:prSet/>
      <dgm:spPr/>
      <dgm:t>
        <a:bodyPr/>
        <a:lstStyle/>
        <a:p>
          <a:endParaRPr lang="pl-PL"/>
        </a:p>
      </dgm:t>
    </dgm:pt>
    <dgm:pt modelId="{6D477763-3CD4-408E-B7D8-DD7A7CBB9D2A}" type="sibTrans" cxnId="{CBF58E58-0C0D-4D2D-9854-4E66620D445F}">
      <dgm:prSet/>
      <dgm:spPr/>
      <dgm:t>
        <a:bodyPr/>
        <a:lstStyle/>
        <a:p>
          <a:endParaRPr lang="pl-PL"/>
        </a:p>
      </dgm:t>
    </dgm:pt>
    <dgm:pt modelId="{4C00B5B2-588C-4491-88CF-B99F7D5CA047}" type="pres">
      <dgm:prSet presAssocID="{CDD28B8E-4DF3-46F6-85B8-5872126781CE}" presName="CompostProcess" presStyleCnt="0">
        <dgm:presLayoutVars>
          <dgm:dir/>
          <dgm:resizeHandles val="exact"/>
        </dgm:presLayoutVars>
      </dgm:prSet>
      <dgm:spPr/>
    </dgm:pt>
    <dgm:pt modelId="{F69ABD0A-E736-4E09-8496-95CDD0B4D568}" type="pres">
      <dgm:prSet presAssocID="{CDD28B8E-4DF3-46F6-85B8-5872126781CE}" presName="arrow" presStyleLbl="bgShp" presStyleIdx="0" presStyleCnt="1"/>
      <dgm:spPr>
        <a:solidFill>
          <a:srgbClr val="008000"/>
        </a:solidFill>
      </dgm:spPr>
    </dgm:pt>
    <dgm:pt modelId="{CF5F579F-046F-48AD-867C-53C228D6E79E}" type="pres">
      <dgm:prSet presAssocID="{CDD28B8E-4DF3-46F6-85B8-5872126781CE}" presName="linearProcess" presStyleCnt="0"/>
      <dgm:spPr/>
    </dgm:pt>
    <dgm:pt modelId="{4EA6C134-2D7A-46E8-9791-228E8B7577A7}" type="pres">
      <dgm:prSet presAssocID="{2361F26C-257D-461A-AC38-C8CB4AB37D75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D75C49-4936-4181-83B6-C4D8DA19877D}" type="pres">
      <dgm:prSet presAssocID="{72BD447A-27E6-4F2E-8A31-66937E142665}" presName="sibTrans" presStyleCnt="0"/>
      <dgm:spPr/>
    </dgm:pt>
    <dgm:pt modelId="{C72C2725-50E1-499B-A066-54883BD9B9E5}" type="pres">
      <dgm:prSet presAssocID="{68C95F78-0465-443E-B237-BAABE9990230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3F40FA-6FE8-4D08-AE75-B18EA050DC62}" type="pres">
      <dgm:prSet presAssocID="{74224B6F-A954-45C8-80A9-DE7DC9F79AFC}" presName="sibTrans" presStyleCnt="0"/>
      <dgm:spPr/>
    </dgm:pt>
    <dgm:pt modelId="{930F63ED-FC72-4FD0-8A85-B7CD1FFB310D}" type="pres">
      <dgm:prSet presAssocID="{EF7D8579-1EF4-4CBC-B8EF-A54755223650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367C1-59F1-4331-8B10-45786D1A8923}" type="pres">
      <dgm:prSet presAssocID="{AE4FEBEF-1C46-402D-9650-298D33680D1A}" presName="sibTrans" presStyleCnt="0"/>
      <dgm:spPr/>
    </dgm:pt>
    <dgm:pt modelId="{02C708B6-4535-43AC-9810-244D257020CD}" type="pres">
      <dgm:prSet presAssocID="{881EAC32-DB24-454E-B2BD-A373F3C6214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13C723-4055-437C-B8D5-70F354E082EC}" type="pres">
      <dgm:prSet presAssocID="{392455DE-0816-45CD-9820-FC337B635243}" presName="sibTrans" presStyleCnt="0"/>
      <dgm:spPr/>
    </dgm:pt>
    <dgm:pt modelId="{8D3E4C6A-31D7-4627-A676-E2BE0CDA88B6}" type="pres">
      <dgm:prSet presAssocID="{03232B70-3C2D-43E5-A841-35205CA7B1C3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217488-AC0F-40D4-9D13-A680285F4AF8}" type="pres">
      <dgm:prSet presAssocID="{2CC1A413-2B2E-4944-AA93-3228771C23EB}" presName="sibTrans" presStyleCnt="0"/>
      <dgm:spPr/>
    </dgm:pt>
    <dgm:pt modelId="{36C9FA9D-2063-4590-8849-CB01158D1803}" type="pres">
      <dgm:prSet presAssocID="{A0D4A593-8880-4E75-A9C1-DD588744081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D516EE-EF47-4881-985E-6BE664989516}" srcId="{CDD28B8E-4DF3-46F6-85B8-5872126781CE}" destId="{68C95F78-0465-443E-B237-BAABE9990230}" srcOrd="1" destOrd="0" parTransId="{BB6FBE11-986A-4B77-8747-B25A1BDB2C79}" sibTransId="{74224B6F-A954-45C8-80A9-DE7DC9F79AFC}"/>
    <dgm:cxn modelId="{4E6B6DEF-9287-4FF7-B741-8F499E2306AE}" srcId="{CDD28B8E-4DF3-46F6-85B8-5872126781CE}" destId="{03232B70-3C2D-43E5-A841-35205CA7B1C3}" srcOrd="4" destOrd="0" parTransId="{C273B9EE-E0D7-453B-B86E-61505BCE8688}" sibTransId="{2CC1A413-2B2E-4944-AA93-3228771C23EB}"/>
    <dgm:cxn modelId="{6040FE49-BA7D-4E69-A4FF-E56029F98FB2}" type="presOf" srcId="{CDD28B8E-4DF3-46F6-85B8-5872126781CE}" destId="{4C00B5B2-588C-4491-88CF-B99F7D5CA047}" srcOrd="0" destOrd="0" presId="urn:microsoft.com/office/officeart/2005/8/layout/hProcess9"/>
    <dgm:cxn modelId="{7672C844-BFB3-484C-A524-84D8823D3B9A}" type="presOf" srcId="{2361F26C-257D-461A-AC38-C8CB4AB37D75}" destId="{4EA6C134-2D7A-46E8-9791-228E8B7577A7}" srcOrd="0" destOrd="0" presId="urn:microsoft.com/office/officeart/2005/8/layout/hProcess9"/>
    <dgm:cxn modelId="{CE973ACB-1F58-4A93-AF3B-DF30D682DBA8}" type="presOf" srcId="{68C95F78-0465-443E-B237-BAABE9990230}" destId="{C72C2725-50E1-499B-A066-54883BD9B9E5}" srcOrd="0" destOrd="0" presId="urn:microsoft.com/office/officeart/2005/8/layout/hProcess9"/>
    <dgm:cxn modelId="{16F7DCA6-2213-4CEF-B7E1-982ED75F2BBC}" type="presOf" srcId="{881EAC32-DB24-454E-B2BD-A373F3C6214D}" destId="{02C708B6-4535-43AC-9810-244D257020CD}" srcOrd="0" destOrd="0" presId="urn:microsoft.com/office/officeart/2005/8/layout/hProcess9"/>
    <dgm:cxn modelId="{ED25DE29-5A35-4643-8887-1281069E49F8}" type="presOf" srcId="{A0D4A593-8880-4E75-A9C1-DD588744081F}" destId="{36C9FA9D-2063-4590-8849-CB01158D1803}" srcOrd="0" destOrd="0" presId="urn:microsoft.com/office/officeart/2005/8/layout/hProcess9"/>
    <dgm:cxn modelId="{C2B19F3F-D653-4F99-8E30-694B992E039F}" srcId="{CDD28B8E-4DF3-46F6-85B8-5872126781CE}" destId="{881EAC32-DB24-454E-B2BD-A373F3C6214D}" srcOrd="3" destOrd="0" parTransId="{32AD6255-DC28-47B4-AD5E-51F3AB53807A}" sibTransId="{392455DE-0816-45CD-9820-FC337B635243}"/>
    <dgm:cxn modelId="{CBF58E58-0C0D-4D2D-9854-4E66620D445F}" srcId="{CDD28B8E-4DF3-46F6-85B8-5872126781CE}" destId="{A0D4A593-8880-4E75-A9C1-DD588744081F}" srcOrd="5" destOrd="0" parTransId="{ABA31436-D3A7-4120-AFE2-ABBC34627150}" sibTransId="{6D477763-3CD4-408E-B7D8-DD7A7CBB9D2A}"/>
    <dgm:cxn modelId="{870EC2A8-48C5-4CD0-BAA9-21DC7F3FC769}" type="presOf" srcId="{EF7D8579-1EF4-4CBC-B8EF-A54755223650}" destId="{930F63ED-FC72-4FD0-8A85-B7CD1FFB310D}" srcOrd="0" destOrd="0" presId="urn:microsoft.com/office/officeart/2005/8/layout/hProcess9"/>
    <dgm:cxn modelId="{F4044EAB-BB90-49A0-8E75-F9EEABC5E5C3}" srcId="{CDD28B8E-4DF3-46F6-85B8-5872126781CE}" destId="{EF7D8579-1EF4-4CBC-B8EF-A54755223650}" srcOrd="2" destOrd="0" parTransId="{F10EDA2E-8B8E-430D-88F5-15E72A921C4B}" sibTransId="{AE4FEBEF-1C46-402D-9650-298D33680D1A}"/>
    <dgm:cxn modelId="{20F4D27A-F687-495F-9159-F7403263AFEF}" type="presOf" srcId="{03232B70-3C2D-43E5-A841-35205CA7B1C3}" destId="{8D3E4C6A-31D7-4627-A676-E2BE0CDA88B6}" srcOrd="0" destOrd="0" presId="urn:microsoft.com/office/officeart/2005/8/layout/hProcess9"/>
    <dgm:cxn modelId="{3C0E4180-597D-4C10-A1B7-CE97C36E9F4E}" srcId="{CDD28B8E-4DF3-46F6-85B8-5872126781CE}" destId="{2361F26C-257D-461A-AC38-C8CB4AB37D75}" srcOrd="0" destOrd="0" parTransId="{ECDD0D73-429A-4C4C-9890-60B07FF2018A}" sibTransId="{72BD447A-27E6-4F2E-8A31-66937E142665}"/>
    <dgm:cxn modelId="{6640EB55-F746-416C-96F0-3BDBA0D2CB43}" type="presParOf" srcId="{4C00B5B2-588C-4491-88CF-B99F7D5CA047}" destId="{F69ABD0A-E736-4E09-8496-95CDD0B4D568}" srcOrd="0" destOrd="0" presId="urn:microsoft.com/office/officeart/2005/8/layout/hProcess9"/>
    <dgm:cxn modelId="{5A9621B9-E279-4E26-95D1-90B7FB4FF276}" type="presParOf" srcId="{4C00B5B2-588C-4491-88CF-B99F7D5CA047}" destId="{CF5F579F-046F-48AD-867C-53C228D6E79E}" srcOrd="1" destOrd="0" presId="urn:microsoft.com/office/officeart/2005/8/layout/hProcess9"/>
    <dgm:cxn modelId="{252B0A0F-72FF-4AF5-B1E1-61898E8E9670}" type="presParOf" srcId="{CF5F579F-046F-48AD-867C-53C228D6E79E}" destId="{4EA6C134-2D7A-46E8-9791-228E8B7577A7}" srcOrd="0" destOrd="0" presId="urn:microsoft.com/office/officeart/2005/8/layout/hProcess9"/>
    <dgm:cxn modelId="{6637E7F0-2465-40A2-B421-303C4EA9326B}" type="presParOf" srcId="{CF5F579F-046F-48AD-867C-53C228D6E79E}" destId="{7ED75C49-4936-4181-83B6-C4D8DA19877D}" srcOrd="1" destOrd="0" presId="urn:microsoft.com/office/officeart/2005/8/layout/hProcess9"/>
    <dgm:cxn modelId="{97DC878A-77EE-476A-901E-EFE0D82C1522}" type="presParOf" srcId="{CF5F579F-046F-48AD-867C-53C228D6E79E}" destId="{C72C2725-50E1-499B-A066-54883BD9B9E5}" srcOrd="2" destOrd="0" presId="urn:microsoft.com/office/officeart/2005/8/layout/hProcess9"/>
    <dgm:cxn modelId="{2A8B428A-E69A-454A-BA35-14538A81FF16}" type="presParOf" srcId="{CF5F579F-046F-48AD-867C-53C228D6E79E}" destId="{0A3F40FA-6FE8-4D08-AE75-B18EA050DC62}" srcOrd="3" destOrd="0" presId="urn:microsoft.com/office/officeart/2005/8/layout/hProcess9"/>
    <dgm:cxn modelId="{A5479836-14BD-48BF-9E1F-C81DA95CA06C}" type="presParOf" srcId="{CF5F579F-046F-48AD-867C-53C228D6E79E}" destId="{930F63ED-FC72-4FD0-8A85-B7CD1FFB310D}" srcOrd="4" destOrd="0" presId="urn:microsoft.com/office/officeart/2005/8/layout/hProcess9"/>
    <dgm:cxn modelId="{9B713703-8BA7-438D-A207-948FFE1F24A7}" type="presParOf" srcId="{CF5F579F-046F-48AD-867C-53C228D6E79E}" destId="{6C1367C1-59F1-4331-8B10-45786D1A8923}" srcOrd="5" destOrd="0" presId="urn:microsoft.com/office/officeart/2005/8/layout/hProcess9"/>
    <dgm:cxn modelId="{A989B6AF-8DF7-4392-A23E-DA8534B58239}" type="presParOf" srcId="{CF5F579F-046F-48AD-867C-53C228D6E79E}" destId="{02C708B6-4535-43AC-9810-244D257020CD}" srcOrd="6" destOrd="0" presId="urn:microsoft.com/office/officeart/2005/8/layout/hProcess9"/>
    <dgm:cxn modelId="{320FC056-EE8F-47A8-A063-B25A124F3878}" type="presParOf" srcId="{CF5F579F-046F-48AD-867C-53C228D6E79E}" destId="{4F13C723-4055-437C-B8D5-70F354E082EC}" srcOrd="7" destOrd="0" presId="urn:microsoft.com/office/officeart/2005/8/layout/hProcess9"/>
    <dgm:cxn modelId="{E4EDD37A-1691-4C62-82FA-112BC84C7336}" type="presParOf" srcId="{CF5F579F-046F-48AD-867C-53C228D6E79E}" destId="{8D3E4C6A-31D7-4627-A676-E2BE0CDA88B6}" srcOrd="8" destOrd="0" presId="urn:microsoft.com/office/officeart/2005/8/layout/hProcess9"/>
    <dgm:cxn modelId="{0925F936-9D49-4876-B2F9-A001E226F734}" type="presParOf" srcId="{CF5F579F-046F-48AD-867C-53C228D6E79E}" destId="{50217488-AC0F-40D4-9D13-A680285F4AF8}" srcOrd="9" destOrd="0" presId="urn:microsoft.com/office/officeart/2005/8/layout/hProcess9"/>
    <dgm:cxn modelId="{138003A0-DA7C-4F24-AEE0-5FA7AFED850F}" type="presParOf" srcId="{CF5F579F-046F-48AD-867C-53C228D6E79E}" destId="{36C9FA9D-2063-4590-8849-CB01158D180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9ABD0A-E736-4E09-8496-95CDD0B4D568}">
      <dsp:nvSpPr>
        <dsp:cNvPr id="0" name=""/>
        <dsp:cNvSpPr/>
      </dsp:nvSpPr>
      <dsp:spPr>
        <a:xfrm>
          <a:off x="648071" y="0"/>
          <a:ext cx="7344816" cy="4176464"/>
        </a:xfrm>
        <a:prstGeom prst="rightArrow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6C134-2D7A-46E8-9791-228E8B7577A7}">
      <dsp:nvSpPr>
        <dsp:cNvPr id="0" name=""/>
        <dsp:cNvSpPr/>
      </dsp:nvSpPr>
      <dsp:spPr>
        <a:xfrm>
          <a:off x="2373" y="1252939"/>
          <a:ext cx="1381794" cy="1670585"/>
        </a:xfrm>
        <a:prstGeom prst="roundRect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Koncepcja wg holenderskich zasad uspokojenia ruchu</a:t>
          </a:r>
          <a:endParaRPr lang="pl-PL" sz="1400" kern="1200" dirty="0"/>
        </a:p>
      </dsp:txBody>
      <dsp:txXfrm>
        <a:off x="2373" y="1252939"/>
        <a:ext cx="1381794" cy="1670585"/>
      </dsp:txXfrm>
    </dsp:sp>
    <dsp:sp modelId="{C72C2725-50E1-499B-A066-54883BD9B9E5}">
      <dsp:nvSpPr>
        <dsp:cNvPr id="0" name=""/>
        <dsp:cNvSpPr/>
      </dsp:nvSpPr>
      <dsp:spPr>
        <a:xfrm>
          <a:off x="1453257" y="1252939"/>
          <a:ext cx="1381794" cy="1670585"/>
        </a:xfrm>
        <a:prstGeom prst="roundRect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Rozwiązania szczegółowe wg zasad holenderskich</a:t>
          </a:r>
          <a:endParaRPr lang="pl-PL" sz="1400" kern="1200" dirty="0"/>
        </a:p>
      </dsp:txBody>
      <dsp:txXfrm>
        <a:off x="1453257" y="1252939"/>
        <a:ext cx="1381794" cy="1670585"/>
      </dsp:txXfrm>
    </dsp:sp>
    <dsp:sp modelId="{930F63ED-FC72-4FD0-8A85-B7CD1FFB310D}">
      <dsp:nvSpPr>
        <dsp:cNvPr id="0" name=""/>
        <dsp:cNvSpPr/>
      </dsp:nvSpPr>
      <dsp:spPr>
        <a:xfrm>
          <a:off x="2904141" y="1252939"/>
          <a:ext cx="1381794" cy="1670585"/>
        </a:xfrm>
        <a:prstGeom prst="roundRect">
          <a:avLst/>
        </a:prstGeom>
        <a:solidFill>
          <a:srgbClr val="33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bg1"/>
              </a:solidFill>
            </a:rPr>
            <a:t>Analiza poprawności zgodności</a:t>
          </a:r>
          <a:br>
            <a:rPr lang="pl-PL" sz="1400" kern="1200" dirty="0" smtClean="0">
              <a:solidFill>
                <a:schemeClr val="bg1"/>
              </a:solidFill>
            </a:rPr>
          </a:br>
          <a:r>
            <a:rPr lang="pl-PL" sz="1400" kern="1200" dirty="0" smtClean="0">
              <a:solidFill>
                <a:schemeClr val="bg1"/>
              </a:solidFill>
            </a:rPr>
            <a:t>Dz. U. Nr 43</a:t>
          </a:r>
          <a:endParaRPr lang="pl-PL" sz="1400" kern="1200" dirty="0">
            <a:solidFill>
              <a:schemeClr val="bg1"/>
            </a:solidFill>
          </a:endParaRPr>
        </a:p>
      </dsp:txBody>
      <dsp:txXfrm>
        <a:off x="2904141" y="1252939"/>
        <a:ext cx="1381794" cy="1670585"/>
      </dsp:txXfrm>
    </dsp:sp>
    <dsp:sp modelId="{02C708B6-4535-43AC-9810-244D257020CD}">
      <dsp:nvSpPr>
        <dsp:cNvPr id="0" name=""/>
        <dsp:cNvSpPr/>
      </dsp:nvSpPr>
      <dsp:spPr>
        <a:xfrm>
          <a:off x="4355024" y="1252939"/>
          <a:ext cx="1381794" cy="1670585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chemeClr val="bg1"/>
              </a:solidFill>
            </a:rPr>
            <a:t>Analiza funkcjonalna rozwiązań</a:t>
          </a:r>
          <a:endParaRPr lang="pl-PL" sz="1500" kern="1200" dirty="0">
            <a:solidFill>
              <a:schemeClr val="bg1"/>
            </a:solidFill>
          </a:endParaRPr>
        </a:p>
      </dsp:txBody>
      <dsp:txXfrm>
        <a:off x="4355024" y="1252939"/>
        <a:ext cx="1381794" cy="1670585"/>
      </dsp:txXfrm>
    </dsp:sp>
    <dsp:sp modelId="{8D3E4C6A-31D7-4627-A676-E2BE0CDA88B6}">
      <dsp:nvSpPr>
        <dsp:cNvPr id="0" name=""/>
        <dsp:cNvSpPr/>
      </dsp:nvSpPr>
      <dsp:spPr>
        <a:xfrm>
          <a:off x="5805908" y="1252939"/>
          <a:ext cx="1381794" cy="167058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rgbClr val="000000"/>
              </a:solidFill>
            </a:rPr>
            <a:t>Projekt budowlano-wykonawczy</a:t>
          </a:r>
          <a:endParaRPr lang="pl-PL" sz="1400" kern="1200" dirty="0">
            <a:solidFill>
              <a:srgbClr val="000000"/>
            </a:solidFill>
          </a:endParaRPr>
        </a:p>
      </dsp:txBody>
      <dsp:txXfrm>
        <a:off x="5805908" y="1252939"/>
        <a:ext cx="1381794" cy="1670585"/>
      </dsp:txXfrm>
    </dsp:sp>
    <dsp:sp modelId="{36C9FA9D-2063-4590-8849-CB01158D1803}">
      <dsp:nvSpPr>
        <dsp:cNvPr id="0" name=""/>
        <dsp:cNvSpPr/>
      </dsp:nvSpPr>
      <dsp:spPr>
        <a:xfrm>
          <a:off x="7256792" y="1252939"/>
          <a:ext cx="1381794" cy="167058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rgbClr val="000000"/>
              </a:solidFill>
            </a:rPr>
            <a:t>Budowa i eksploatacja</a:t>
          </a:r>
          <a:endParaRPr lang="pl-PL" sz="1400" kern="1200" dirty="0">
            <a:solidFill>
              <a:srgbClr val="000000"/>
            </a:solidFill>
          </a:endParaRPr>
        </a:p>
      </dsp:txBody>
      <dsp:txXfrm>
        <a:off x="7256792" y="1252939"/>
        <a:ext cx="1381794" cy="16705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9ABD0A-E736-4E09-8496-95CDD0B4D568}">
      <dsp:nvSpPr>
        <dsp:cNvPr id="0" name=""/>
        <dsp:cNvSpPr/>
      </dsp:nvSpPr>
      <dsp:spPr>
        <a:xfrm>
          <a:off x="394243" y="0"/>
          <a:ext cx="4468096" cy="1656184"/>
        </a:xfrm>
        <a:prstGeom prst="rightArrow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6C134-2D7A-46E8-9791-228E8B7577A7}">
      <dsp:nvSpPr>
        <dsp:cNvPr id="0" name=""/>
        <dsp:cNvSpPr/>
      </dsp:nvSpPr>
      <dsp:spPr>
        <a:xfrm>
          <a:off x="1443" y="496855"/>
          <a:ext cx="840591" cy="662473"/>
        </a:xfrm>
        <a:prstGeom prst="roundRect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/>
            <a:t>Koncepcja wg holenderskich zasad uspokojenia ruchu</a:t>
          </a:r>
          <a:endParaRPr lang="pl-PL" sz="800" kern="1200" dirty="0"/>
        </a:p>
      </dsp:txBody>
      <dsp:txXfrm>
        <a:off x="1443" y="496855"/>
        <a:ext cx="840591" cy="662473"/>
      </dsp:txXfrm>
    </dsp:sp>
    <dsp:sp modelId="{C72C2725-50E1-499B-A066-54883BD9B9E5}">
      <dsp:nvSpPr>
        <dsp:cNvPr id="0" name=""/>
        <dsp:cNvSpPr/>
      </dsp:nvSpPr>
      <dsp:spPr>
        <a:xfrm>
          <a:off x="884064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Rozwiązania szczegółowe wg zasad holenderskich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84064" y="496855"/>
        <a:ext cx="840591" cy="662473"/>
      </dsp:txXfrm>
    </dsp:sp>
    <dsp:sp modelId="{930F63ED-FC72-4FD0-8A85-B7CD1FFB310D}">
      <dsp:nvSpPr>
        <dsp:cNvPr id="0" name=""/>
        <dsp:cNvSpPr/>
      </dsp:nvSpPr>
      <dsp:spPr>
        <a:xfrm>
          <a:off x="1766685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Analiza poprawności zgodności </a:t>
          </a:r>
          <a:b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</a:b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Dz. U. Nr 43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766685" y="496855"/>
        <a:ext cx="840591" cy="662473"/>
      </dsp:txXfrm>
    </dsp:sp>
    <dsp:sp modelId="{02C708B6-4535-43AC-9810-244D257020CD}">
      <dsp:nvSpPr>
        <dsp:cNvPr id="0" name=""/>
        <dsp:cNvSpPr/>
      </dsp:nvSpPr>
      <dsp:spPr>
        <a:xfrm>
          <a:off x="2649306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Analiza funkcjonalna rozwiązań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649306" y="496855"/>
        <a:ext cx="840591" cy="662473"/>
      </dsp:txXfrm>
    </dsp:sp>
    <dsp:sp modelId="{8D3E4C6A-31D7-4627-A676-E2BE0CDA88B6}">
      <dsp:nvSpPr>
        <dsp:cNvPr id="0" name=""/>
        <dsp:cNvSpPr/>
      </dsp:nvSpPr>
      <dsp:spPr>
        <a:xfrm>
          <a:off x="3531927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Projekt budowlano-wykonawczy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531927" y="496855"/>
        <a:ext cx="840591" cy="662473"/>
      </dsp:txXfrm>
    </dsp:sp>
    <dsp:sp modelId="{36C9FA9D-2063-4590-8849-CB01158D1803}">
      <dsp:nvSpPr>
        <dsp:cNvPr id="0" name=""/>
        <dsp:cNvSpPr/>
      </dsp:nvSpPr>
      <dsp:spPr>
        <a:xfrm>
          <a:off x="4414548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Budowa i eksploatacja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414548" y="496855"/>
        <a:ext cx="840591" cy="6624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9ABD0A-E736-4E09-8496-95CDD0B4D568}">
      <dsp:nvSpPr>
        <dsp:cNvPr id="0" name=""/>
        <dsp:cNvSpPr/>
      </dsp:nvSpPr>
      <dsp:spPr>
        <a:xfrm>
          <a:off x="394243" y="0"/>
          <a:ext cx="4468096" cy="1656184"/>
        </a:xfrm>
        <a:prstGeom prst="rightArrow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6C134-2D7A-46E8-9791-228E8B7577A7}">
      <dsp:nvSpPr>
        <dsp:cNvPr id="0" name=""/>
        <dsp:cNvSpPr/>
      </dsp:nvSpPr>
      <dsp:spPr>
        <a:xfrm>
          <a:off x="1443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Koncepcja wg holenderskich zasad uspokojenia ruchu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443" y="496855"/>
        <a:ext cx="840591" cy="662473"/>
      </dsp:txXfrm>
    </dsp:sp>
    <dsp:sp modelId="{C72C2725-50E1-499B-A066-54883BD9B9E5}">
      <dsp:nvSpPr>
        <dsp:cNvPr id="0" name=""/>
        <dsp:cNvSpPr/>
      </dsp:nvSpPr>
      <dsp:spPr>
        <a:xfrm>
          <a:off x="884064" y="496855"/>
          <a:ext cx="840591" cy="662473"/>
        </a:xfrm>
        <a:prstGeom prst="roundRect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/>
            <a:t>Rozwiązania szczegółowe wg zasad holenderskich</a:t>
          </a:r>
          <a:endParaRPr lang="pl-PL" sz="800" kern="1200" dirty="0"/>
        </a:p>
      </dsp:txBody>
      <dsp:txXfrm>
        <a:off x="884064" y="496855"/>
        <a:ext cx="840591" cy="662473"/>
      </dsp:txXfrm>
    </dsp:sp>
    <dsp:sp modelId="{930F63ED-FC72-4FD0-8A85-B7CD1FFB310D}">
      <dsp:nvSpPr>
        <dsp:cNvPr id="0" name=""/>
        <dsp:cNvSpPr/>
      </dsp:nvSpPr>
      <dsp:spPr>
        <a:xfrm>
          <a:off x="1766685" y="496855"/>
          <a:ext cx="840591" cy="662473"/>
        </a:xfrm>
        <a:prstGeom prst="roundRect">
          <a:avLst/>
        </a:prstGeom>
        <a:solidFill>
          <a:srgbClr val="33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/>
              </a:solidFill>
            </a:rPr>
            <a:t>Analiza poprawności zgodności </a:t>
          </a:r>
          <a:br>
            <a:rPr lang="pl-PL" sz="800" kern="1200" dirty="0" smtClean="0">
              <a:solidFill>
                <a:schemeClr val="bg1"/>
              </a:solidFill>
            </a:rPr>
          </a:br>
          <a:r>
            <a:rPr lang="pl-PL" sz="800" kern="1200" dirty="0" smtClean="0">
              <a:solidFill>
                <a:schemeClr val="bg1"/>
              </a:solidFill>
            </a:rPr>
            <a:t>Dz. U. Nr 43,</a:t>
          </a:r>
          <a:endParaRPr lang="pl-PL" sz="800" kern="1200" dirty="0">
            <a:solidFill>
              <a:schemeClr val="bg1"/>
            </a:solidFill>
          </a:endParaRPr>
        </a:p>
      </dsp:txBody>
      <dsp:txXfrm>
        <a:off x="1766685" y="496855"/>
        <a:ext cx="840591" cy="662473"/>
      </dsp:txXfrm>
    </dsp:sp>
    <dsp:sp modelId="{02C708B6-4535-43AC-9810-244D257020CD}">
      <dsp:nvSpPr>
        <dsp:cNvPr id="0" name=""/>
        <dsp:cNvSpPr/>
      </dsp:nvSpPr>
      <dsp:spPr>
        <a:xfrm>
          <a:off x="2649306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Analiza funkcjonalna rozwiązań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649306" y="496855"/>
        <a:ext cx="840591" cy="662473"/>
      </dsp:txXfrm>
    </dsp:sp>
    <dsp:sp modelId="{8D3E4C6A-31D7-4627-A676-E2BE0CDA88B6}">
      <dsp:nvSpPr>
        <dsp:cNvPr id="0" name=""/>
        <dsp:cNvSpPr/>
      </dsp:nvSpPr>
      <dsp:spPr>
        <a:xfrm>
          <a:off x="3531927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Projekt budowlano-wykonawczy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531927" y="496855"/>
        <a:ext cx="840591" cy="662473"/>
      </dsp:txXfrm>
    </dsp:sp>
    <dsp:sp modelId="{36C9FA9D-2063-4590-8849-CB01158D1803}">
      <dsp:nvSpPr>
        <dsp:cNvPr id="0" name=""/>
        <dsp:cNvSpPr/>
      </dsp:nvSpPr>
      <dsp:spPr>
        <a:xfrm>
          <a:off x="4414548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Budowa i eksploatacja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414548" y="496855"/>
        <a:ext cx="840591" cy="6624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9ABD0A-E736-4E09-8496-95CDD0B4D568}">
      <dsp:nvSpPr>
        <dsp:cNvPr id="0" name=""/>
        <dsp:cNvSpPr/>
      </dsp:nvSpPr>
      <dsp:spPr>
        <a:xfrm>
          <a:off x="394243" y="0"/>
          <a:ext cx="4468096" cy="1656184"/>
        </a:xfrm>
        <a:prstGeom prst="rightArrow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6C134-2D7A-46E8-9791-228E8B7577A7}">
      <dsp:nvSpPr>
        <dsp:cNvPr id="0" name=""/>
        <dsp:cNvSpPr/>
      </dsp:nvSpPr>
      <dsp:spPr>
        <a:xfrm>
          <a:off x="1443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Koncepcja wg holenderskich zasad uspokojenia ruchu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443" y="496855"/>
        <a:ext cx="840591" cy="662473"/>
      </dsp:txXfrm>
    </dsp:sp>
    <dsp:sp modelId="{C72C2725-50E1-499B-A066-54883BD9B9E5}">
      <dsp:nvSpPr>
        <dsp:cNvPr id="0" name=""/>
        <dsp:cNvSpPr/>
      </dsp:nvSpPr>
      <dsp:spPr>
        <a:xfrm>
          <a:off x="884064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Rozwiązania szczegółowe wg zasad holenderskich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84064" y="496855"/>
        <a:ext cx="840591" cy="662473"/>
      </dsp:txXfrm>
    </dsp:sp>
    <dsp:sp modelId="{930F63ED-FC72-4FD0-8A85-B7CD1FFB310D}">
      <dsp:nvSpPr>
        <dsp:cNvPr id="0" name=""/>
        <dsp:cNvSpPr/>
      </dsp:nvSpPr>
      <dsp:spPr>
        <a:xfrm>
          <a:off x="1766685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Analiza poprawności zgodności </a:t>
          </a:r>
          <a:b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</a:b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Dz. U. Nr 43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766685" y="496855"/>
        <a:ext cx="840591" cy="662473"/>
      </dsp:txXfrm>
    </dsp:sp>
    <dsp:sp modelId="{02C708B6-4535-43AC-9810-244D257020CD}">
      <dsp:nvSpPr>
        <dsp:cNvPr id="0" name=""/>
        <dsp:cNvSpPr/>
      </dsp:nvSpPr>
      <dsp:spPr>
        <a:xfrm>
          <a:off x="2649306" y="496855"/>
          <a:ext cx="840591" cy="662473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accent4"/>
              </a:solidFill>
            </a:rPr>
            <a:t>Analiza funkcjonalna rozwiązań</a:t>
          </a:r>
          <a:endParaRPr lang="pl-PL" sz="800" kern="1200" dirty="0">
            <a:solidFill>
              <a:schemeClr val="accent4"/>
            </a:solidFill>
          </a:endParaRPr>
        </a:p>
      </dsp:txBody>
      <dsp:txXfrm>
        <a:off x="2649306" y="496855"/>
        <a:ext cx="840591" cy="662473"/>
      </dsp:txXfrm>
    </dsp:sp>
    <dsp:sp modelId="{8D3E4C6A-31D7-4627-A676-E2BE0CDA88B6}">
      <dsp:nvSpPr>
        <dsp:cNvPr id="0" name=""/>
        <dsp:cNvSpPr/>
      </dsp:nvSpPr>
      <dsp:spPr>
        <a:xfrm>
          <a:off x="3531927" y="496855"/>
          <a:ext cx="840591" cy="66247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rgbClr val="000000"/>
              </a:solidFill>
            </a:rPr>
            <a:t>Projekt budowlano-wykonawczy</a:t>
          </a:r>
          <a:endParaRPr lang="pl-PL" sz="800" kern="1200" dirty="0">
            <a:solidFill>
              <a:srgbClr val="000000"/>
            </a:solidFill>
          </a:endParaRPr>
        </a:p>
      </dsp:txBody>
      <dsp:txXfrm>
        <a:off x="3531927" y="496855"/>
        <a:ext cx="840591" cy="662473"/>
      </dsp:txXfrm>
    </dsp:sp>
    <dsp:sp modelId="{36C9FA9D-2063-4590-8849-CB01158D1803}">
      <dsp:nvSpPr>
        <dsp:cNvPr id="0" name=""/>
        <dsp:cNvSpPr/>
      </dsp:nvSpPr>
      <dsp:spPr>
        <a:xfrm>
          <a:off x="4414548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Budowa i eksploatacja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414548" y="496855"/>
        <a:ext cx="840591" cy="66247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9ABD0A-E736-4E09-8496-95CDD0B4D568}">
      <dsp:nvSpPr>
        <dsp:cNvPr id="0" name=""/>
        <dsp:cNvSpPr/>
      </dsp:nvSpPr>
      <dsp:spPr>
        <a:xfrm>
          <a:off x="394243" y="0"/>
          <a:ext cx="4468096" cy="1656184"/>
        </a:xfrm>
        <a:prstGeom prst="rightArrow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6C134-2D7A-46E8-9791-228E8B7577A7}">
      <dsp:nvSpPr>
        <dsp:cNvPr id="0" name=""/>
        <dsp:cNvSpPr/>
      </dsp:nvSpPr>
      <dsp:spPr>
        <a:xfrm>
          <a:off x="1443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Koncepcja wg holenderskich zasad uspokojenia ruchu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443" y="496855"/>
        <a:ext cx="840591" cy="662473"/>
      </dsp:txXfrm>
    </dsp:sp>
    <dsp:sp modelId="{C72C2725-50E1-499B-A066-54883BD9B9E5}">
      <dsp:nvSpPr>
        <dsp:cNvPr id="0" name=""/>
        <dsp:cNvSpPr/>
      </dsp:nvSpPr>
      <dsp:spPr>
        <a:xfrm>
          <a:off x="884064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Rozwiązania szczegółowe wg zasad holenderskich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84064" y="496855"/>
        <a:ext cx="840591" cy="662473"/>
      </dsp:txXfrm>
    </dsp:sp>
    <dsp:sp modelId="{930F63ED-FC72-4FD0-8A85-B7CD1FFB310D}">
      <dsp:nvSpPr>
        <dsp:cNvPr id="0" name=""/>
        <dsp:cNvSpPr/>
      </dsp:nvSpPr>
      <dsp:spPr>
        <a:xfrm>
          <a:off x="1766685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Analiza poprawności zgodności </a:t>
          </a:r>
          <a:b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</a:b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Dz. U. Nr 43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766685" y="496855"/>
        <a:ext cx="840591" cy="662473"/>
      </dsp:txXfrm>
    </dsp:sp>
    <dsp:sp modelId="{02C708B6-4535-43AC-9810-244D257020CD}">
      <dsp:nvSpPr>
        <dsp:cNvPr id="0" name=""/>
        <dsp:cNvSpPr/>
      </dsp:nvSpPr>
      <dsp:spPr>
        <a:xfrm>
          <a:off x="2649306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Analiza funkcjonalna rozwiązań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649306" y="496855"/>
        <a:ext cx="840591" cy="662473"/>
      </dsp:txXfrm>
    </dsp:sp>
    <dsp:sp modelId="{8D3E4C6A-31D7-4627-A676-E2BE0CDA88B6}">
      <dsp:nvSpPr>
        <dsp:cNvPr id="0" name=""/>
        <dsp:cNvSpPr/>
      </dsp:nvSpPr>
      <dsp:spPr>
        <a:xfrm>
          <a:off x="3531927" y="496855"/>
          <a:ext cx="840591" cy="662473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chemeClr val="bg1">
                  <a:lumMod val="50000"/>
                </a:schemeClr>
              </a:solidFill>
            </a:rPr>
            <a:t>Projekt budowlano-wykonawczy</a:t>
          </a:r>
          <a:endParaRPr lang="pl-PL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531927" y="496855"/>
        <a:ext cx="840591" cy="662473"/>
      </dsp:txXfrm>
    </dsp:sp>
    <dsp:sp modelId="{36C9FA9D-2063-4590-8849-CB01158D1803}">
      <dsp:nvSpPr>
        <dsp:cNvPr id="0" name=""/>
        <dsp:cNvSpPr/>
      </dsp:nvSpPr>
      <dsp:spPr>
        <a:xfrm>
          <a:off x="4414548" y="496855"/>
          <a:ext cx="840591" cy="66247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>
              <a:solidFill>
                <a:srgbClr val="000000"/>
              </a:solidFill>
            </a:rPr>
            <a:t>Budowa i eksploatacja</a:t>
          </a:r>
          <a:endParaRPr lang="pl-PL" sz="800" kern="1200" dirty="0">
            <a:solidFill>
              <a:srgbClr val="000000"/>
            </a:solidFill>
          </a:endParaRPr>
        </a:p>
      </dsp:txBody>
      <dsp:txXfrm>
        <a:off x="4414548" y="496855"/>
        <a:ext cx="840591" cy="662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pPr>
              <a:defRPr/>
            </a:pPr>
            <a:fld id="{535AFF34-2FFD-4E86-B86F-8B2053DB76B0}" type="datetimeFigureOut">
              <a:rPr lang="pl-PL"/>
              <a:pPr>
                <a:defRPr/>
              </a:pPr>
              <a:t>2012-12-03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pPr>
              <a:defRPr/>
            </a:pPr>
            <a:fld id="{D2565383-F17C-46A4-92A2-C94BD31602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pPr>
              <a:defRPr/>
            </a:pPr>
            <a:fld id="{79B48AC4-95B2-4720-9F2D-B9CF16109C35}" type="datetimeFigureOut">
              <a:rPr lang="pl-PL"/>
              <a:pPr>
                <a:defRPr/>
              </a:pPr>
              <a:t>2012-12-03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88221" tIns="44111" rIns="88221" bIns="44111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pPr>
              <a:defRPr/>
            </a:pPr>
            <a:fld id="{EA61ECDF-80C9-43B0-8C59-2DFF59B726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- wjazd do strefy</a:t>
            </a:r>
            <a:r>
              <a:rPr lang="pl-PL" baseline="0" dirty="0" smtClean="0"/>
              <a:t> 30 km/h z ograniczeniem tonażu (poza MPK)</a:t>
            </a:r>
          </a:p>
          <a:p>
            <a:r>
              <a:rPr lang="pl-PL" baseline="0" dirty="0" smtClean="0"/>
              <a:t>- powierzchnie wyniesione skrzyżowań z najazdami sinusoidalnymi, które da się programować dla konkretnych prędkości</a:t>
            </a:r>
          </a:p>
          <a:p>
            <a:pPr>
              <a:buFontTx/>
              <a:buChar char="-"/>
            </a:pPr>
            <a:r>
              <a:rPr lang="pl-PL" baseline="0" dirty="0" smtClean="0"/>
              <a:t> nietypowe powierzchnie wyniesione typu pinezka</a:t>
            </a:r>
          </a:p>
          <a:p>
            <a:pPr>
              <a:buFontTx/>
              <a:buChar char="-"/>
            </a:pPr>
            <a:r>
              <a:rPr lang="pl-PL" baseline="0" dirty="0" smtClean="0"/>
              <a:t> powierzchnie wyniesione typu poduszka</a:t>
            </a:r>
          </a:p>
          <a:p>
            <a:pPr>
              <a:buFontTx/>
              <a:buChar char="-"/>
            </a:pPr>
            <a:r>
              <a:rPr lang="pl-PL" baseline="0" dirty="0" smtClean="0"/>
              <a:t>- progi spowalniające przyjazne autobusom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1ECDF-80C9-43B0-8C59-2DFF59B7269A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baseline="0" dirty="0" smtClean="0"/>
              <a:t> b</a:t>
            </a:r>
            <a:r>
              <a:rPr lang="pl-PL" dirty="0" smtClean="0"/>
              <a:t>ramy wjazdowe do miejscowości</a:t>
            </a:r>
          </a:p>
          <a:p>
            <a:pPr>
              <a:buFontTx/>
              <a:buChar char="-"/>
            </a:pPr>
            <a:r>
              <a:rPr lang="pl-PL" baseline="0" dirty="0" smtClean="0"/>
              <a:t> </a:t>
            </a:r>
            <a:r>
              <a:rPr lang="pl-PL" dirty="0" smtClean="0"/>
              <a:t>środkowy pas brukowany</a:t>
            </a:r>
          </a:p>
          <a:p>
            <a:pPr>
              <a:buFontTx/>
              <a:buChar char="-"/>
            </a:pPr>
            <a:r>
              <a:rPr lang="pl-PL" baseline="0" dirty="0" smtClean="0"/>
              <a:t> w</a:t>
            </a:r>
            <a:r>
              <a:rPr lang="pl-PL" dirty="0" smtClean="0"/>
              <a:t>yniesione powierzchnie skrzyżowań przy zastosowaniu sinusoidalnych</a:t>
            </a:r>
            <a:r>
              <a:rPr lang="pl-PL" baseline="0" dirty="0" smtClean="0"/>
              <a:t> ramp </a:t>
            </a:r>
            <a:r>
              <a:rPr lang="pl-PL" baseline="0" dirty="0" err="1" smtClean="0"/>
              <a:t>najzadowych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1ECDF-80C9-43B0-8C59-2DFF59B7269A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13FE5-5ED0-488A-9904-C978BAE91C40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3542-EFDB-406A-A6A3-E12DDB6A7C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312F-D1B3-4E7B-BE5F-D8205020EF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2FC09-F77B-4633-9FE7-3DCFA7D0E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98BE-DCA9-4DA4-B96D-AE9D967CDB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E97A-B501-4845-AAA8-6AAD97DED4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E45FE-5279-49C6-A894-A929593B6D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1A432-6AFC-47B9-BD24-5869AFB91E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CCAF4-4F84-4E9F-A4DC-366F4CE36A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4020-CB60-4800-B144-864BB7D9E7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0DBDF-B934-4C50-8E72-24346AAED0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BA6F-51CD-4A3B-A4EA-66522FB803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B4E7-60DC-4940-9BAF-8CF5A1139B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1BB43D-E519-47C9-B0D0-129919FBFF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564904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l-PL" sz="2800" b="1" dirty="0"/>
              <a:t>Stosowanie środków uspokojenia ruchu </a:t>
            </a:r>
            <a:br>
              <a:rPr lang="pl-PL" sz="2800" b="1" dirty="0"/>
            </a:br>
            <a:r>
              <a:rPr lang="pl-PL" sz="2800" b="1" dirty="0"/>
              <a:t>na odcinkach przejść drogowych </a:t>
            </a:r>
            <a:br>
              <a:rPr lang="pl-PL" sz="2800" b="1" dirty="0"/>
            </a:br>
            <a:r>
              <a:rPr lang="pl-PL" sz="2800" b="1" dirty="0"/>
              <a:t>przez miejscowości </a:t>
            </a:r>
            <a:endParaRPr lang="pl-PL" sz="1400" b="1" dirty="0">
              <a:ea typeface="Calibri" pitchFamily="34" charset="0"/>
              <a:cs typeface="Arial" charset="0"/>
            </a:endParaRPr>
          </a:p>
          <a:p>
            <a:pPr algn="ctr"/>
            <a:endParaRPr lang="pl-PL" sz="2000" dirty="0">
              <a:ea typeface="Calibri" pitchFamily="34" charset="0"/>
              <a:cs typeface="Arial" charset="0"/>
            </a:endParaRPr>
          </a:p>
          <a:p>
            <a:pPr algn="ctr"/>
            <a:r>
              <a:rPr lang="pl-PL" sz="1600" dirty="0" smtClean="0">
                <a:ea typeface="Calibri" pitchFamily="34" charset="0"/>
                <a:cs typeface="Arial" charset="0"/>
              </a:rPr>
              <a:t>Janusz Bohatkiewicz</a:t>
            </a:r>
          </a:p>
          <a:p>
            <a:pPr algn="ctr"/>
            <a:r>
              <a:rPr lang="pl-PL" sz="1600" dirty="0" smtClean="0">
                <a:ea typeface="Calibri" pitchFamily="34" charset="0"/>
                <a:cs typeface="Arial" charset="0"/>
              </a:rPr>
              <a:t>Krzysztof Jamrozik</a:t>
            </a:r>
            <a:endParaRPr lang="pl-PL" sz="1600" dirty="0">
              <a:ea typeface="Calibri" pitchFamily="34" charset="0"/>
              <a:cs typeface="Arial" charset="0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74650" y="131436"/>
            <a:ext cx="83518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2000" b="1" dirty="0"/>
              <a:t>Bezpieczna infrastruktura drogowa: od pomysłu do eksploatacji</a:t>
            </a:r>
            <a:endParaRPr lang="pl-PL" sz="2000" dirty="0"/>
          </a:p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Międzynarodowy </a:t>
            </a:r>
            <a:r>
              <a:rPr lang="pl-PL" sz="2000" b="1" dirty="0"/>
              <a:t>Kongres Bezpieczeństwa Ruchu </a:t>
            </a:r>
            <a:r>
              <a:rPr lang="pl-PL" sz="2000" b="1" dirty="0" smtClean="0"/>
              <a:t>Drogowego</a:t>
            </a:r>
            <a:br>
              <a:rPr lang="pl-PL" sz="2000" b="1" dirty="0" smtClean="0"/>
            </a:br>
            <a:r>
              <a:rPr lang="pl-PL" sz="2000" b="1" dirty="0" smtClean="0"/>
              <a:t>w </a:t>
            </a:r>
            <a:r>
              <a:rPr lang="pl-PL" sz="2000" b="1" dirty="0"/>
              <a:t>ramach programu „Drogi Zaufania”</a:t>
            </a:r>
            <a:endParaRPr lang="pl-PL" sz="2000" dirty="0"/>
          </a:p>
          <a:p>
            <a:r>
              <a:rPr lang="pl-PL" sz="2000" b="1" dirty="0"/>
              <a:t> </a:t>
            </a:r>
            <a:endParaRPr lang="pl-PL" sz="2000" dirty="0"/>
          </a:p>
          <a:p>
            <a:pPr algn="ctr"/>
            <a:r>
              <a:rPr lang="pl-PL" sz="2000" dirty="0" smtClean="0"/>
              <a:t>Wrocław, </a:t>
            </a:r>
            <a:r>
              <a:rPr lang="pl-PL" sz="2000" dirty="0"/>
              <a:t>4-6 grudnia 2012 r.</a:t>
            </a:r>
            <a:endParaRPr lang="pl-PL" sz="2000" dirty="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 descr="plan"/>
          <p:cNvPicPr>
            <a:picLocks noChangeAspect="1" noChangeArrowheads="1"/>
          </p:cNvPicPr>
          <p:nvPr/>
        </p:nvPicPr>
        <p:blipFill>
          <a:blip r:embed="rId3" cstate="print"/>
          <a:srcRect t="1851"/>
          <a:stretch>
            <a:fillRect/>
          </a:stretch>
        </p:blipFill>
        <p:spPr bwMode="auto">
          <a:xfrm>
            <a:off x="179512" y="476672"/>
            <a:ext cx="3996970" cy="599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645024"/>
            <a:ext cx="167641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</a:rPr>
              <a:t>Zakres działań w ramach przejścia przez DW Nr 824</a:t>
            </a:r>
            <a:endParaRPr lang="pl-PL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140968"/>
            <a:ext cx="3455425" cy="2591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4" name="Grupa 13"/>
          <p:cNvGrpSpPr>
            <a:grpSpLocks/>
          </p:cNvGrpSpPr>
          <p:nvPr/>
        </p:nvGrpSpPr>
        <p:grpSpPr bwMode="auto">
          <a:xfrm>
            <a:off x="3851920" y="2492896"/>
            <a:ext cx="3496444" cy="2729235"/>
            <a:chOff x="571472" y="339330"/>
            <a:chExt cx="7929586" cy="5947190"/>
          </a:xfrm>
        </p:grpSpPr>
        <p:pic>
          <p:nvPicPr>
            <p:cNvPr id="15" name="Obraz 1" descr="IMG_0474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472" y="339330"/>
              <a:ext cx="7929586" cy="594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Prostokąt 15"/>
            <p:cNvSpPr/>
            <p:nvPr/>
          </p:nvSpPr>
          <p:spPr>
            <a:xfrm>
              <a:off x="6429364" y="3285936"/>
              <a:ext cx="428626" cy="7144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pic>
        <p:nvPicPr>
          <p:cNvPr id="17" name="Picture 3" descr="IMG_0040"/>
          <p:cNvPicPr>
            <a:picLocks noChangeAspect="1" noChangeArrowheads="1"/>
          </p:cNvPicPr>
          <p:nvPr/>
        </p:nvPicPr>
        <p:blipFill>
          <a:blip r:embed="rId7" cstate="print"/>
          <a:srcRect l="11924" t="17998" r="10369" b="8307"/>
          <a:stretch>
            <a:fillRect/>
          </a:stretch>
        </p:blipFill>
        <p:spPr bwMode="auto">
          <a:xfrm>
            <a:off x="4427984" y="2132856"/>
            <a:ext cx="3657638" cy="2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1556792"/>
            <a:ext cx="3492995" cy="261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najazd_sinu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1214746"/>
            <a:ext cx="3312368" cy="24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l-PL" sz="2000" b="1" dirty="0" smtClean="0"/>
              <a:t>Kompleksowe działania uspokojenia ruchu </a:t>
            </a:r>
            <a:r>
              <a:rPr lang="pl-PL" sz="2000" b="1" dirty="0" smtClean="0">
                <a:solidFill>
                  <a:schemeClr val="tx2"/>
                </a:solidFill>
              </a:rPr>
              <a:t>– spodziewane efekty</a:t>
            </a:r>
            <a:endParaRPr lang="pl-PL" sz="2000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733256"/>
            <a:ext cx="8964488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050" u="sng" dirty="0">
                <a:ea typeface="Times New Roman" pitchFamily="18" charset="0"/>
                <a:cs typeface="Arial" charset="0"/>
              </a:rPr>
              <a:t>Materiały źródłowe</a:t>
            </a:r>
            <a:endParaRPr lang="pl-PL" sz="7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050" dirty="0">
                <a:ea typeface="Times New Roman" pitchFamily="18" charset="0"/>
                <a:cs typeface="Arial" charset="0"/>
              </a:rPr>
              <a:t>[1]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Traffic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Calming</a:t>
            </a:r>
            <a:r>
              <a:rPr lang="pl-PL" sz="1050" dirty="0">
                <a:ea typeface="Times New Roman" pitchFamily="18" charset="0"/>
                <a:cs typeface="Arial" charset="0"/>
              </a:rPr>
              <a:t>,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Local</a:t>
            </a:r>
            <a:r>
              <a:rPr lang="pl-PL" sz="1050" dirty="0">
                <a:ea typeface="Times New Roman" pitchFamily="18" charset="0"/>
                <a:cs typeface="Arial" charset="0"/>
              </a:rPr>
              <a:t> Transport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Note</a:t>
            </a:r>
            <a:r>
              <a:rPr lang="pl-PL" sz="1050" dirty="0">
                <a:ea typeface="Times New Roman" pitchFamily="18" charset="0"/>
                <a:cs typeface="Arial" charset="0"/>
              </a:rPr>
              <a:t> 1/07, UK Department for Transport,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March</a:t>
            </a:r>
            <a:r>
              <a:rPr lang="pl-PL" sz="1050" dirty="0">
                <a:ea typeface="Times New Roman" pitchFamily="18" charset="0"/>
                <a:cs typeface="Arial" charset="0"/>
              </a:rPr>
              <a:t> 2007;</a:t>
            </a:r>
            <a:endParaRPr lang="pl-PL" sz="7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[2]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Cost-benefit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analysis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– Web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text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of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European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Road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Safety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Observatory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pl-PL" sz="1050" dirty="0">
                <a:ea typeface="Times New Roman" pitchFamily="18" charset="0"/>
                <a:cs typeface="Arial" charset="0"/>
              </a:rPr>
              <a:t>http://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www.erso.eu</a:t>
            </a:r>
            <a:r>
              <a:rPr lang="pl-PL" sz="105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luty 2008 r.;</a:t>
            </a:r>
            <a:endParaRPr lang="pl-PL" sz="7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050" dirty="0">
                <a:ea typeface="Times New Roman" pitchFamily="18" charset="0"/>
                <a:cs typeface="Arial" charset="0"/>
              </a:rPr>
              <a:t>[3]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The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Handbook</a:t>
            </a:r>
            <a:r>
              <a:rPr lang="pl-PL" sz="1050" dirty="0">
                <a:ea typeface="Times New Roman" pitchFamily="18" charset="0"/>
                <a:cs typeface="Arial" charset="0"/>
              </a:rPr>
              <a:t> of Road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Safety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 smtClean="0">
                <a:ea typeface="Times New Roman" pitchFamily="18" charset="0"/>
                <a:cs typeface="Arial" charset="0"/>
              </a:rPr>
              <a:t>Measures</a:t>
            </a:r>
            <a:r>
              <a:rPr lang="pl-PL" sz="1050" dirty="0">
                <a:ea typeface="Times New Roman" pitchFamily="18" charset="0"/>
                <a:cs typeface="Arial" charset="0"/>
              </a:rPr>
              <a:t>.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Rune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Elvik</a:t>
            </a:r>
            <a:r>
              <a:rPr lang="pl-PL" sz="1050" dirty="0">
                <a:ea typeface="Times New Roman" pitchFamily="18" charset="0"/>
                <a:cs typeface="Arial" charset="0"/>
              </a:rPr>
              <a:t> and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Truls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 smtClean="0">
                <a:ea typeface="Times New Roman" pitchFamily="18" charset="0"/>
                <a:cs typeface="Arial" charset="0"/>
              </a:rPr>
              <a:t>Vaa</a:t>
            </a:r>
            <a:r>
              <a:rPr lang="pl-PL" sz="1050" dirty="0">
                <a:ea typeface="Times New Roman" pitchFamily="18" charset="0"/>
                <a:cs typeface="Arial" charset="0"/>
              </a:rPr>
              <a:t>.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Elsevier</a:t>
            </a:r>
            <a:r>
              <a:rPr lang="pl-PL" sz="1050" dirty="0">
                <a:ea typeface="Times New Roman" pitchFamily="18" charset="0"/>
                <a:cs typeface="Arial" charset="0"/>
              </a:rPr>
              <a:t> Ltd., 2004.</a:t>
            </a:r>
            <a:endParaRPr lang="pl-PL" sz="7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050" dirty="0">
                <a:ea typeface="Times New Roman" pitchFamily="18" charset="0"/>
                <a:cs typeface="Arial" charset="0"/>
              </a:rPr>
              <a:t>[4] Program Likwidacji Miejsc Niebezpiecznych na 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Drogach. </a:t>
            </a:r>
            <a:r>
              <a:rPr lang="pl-PL" sz="1050" dirty="0">
                <a:ea typeface="Times New Roman" pitchFamily="18" charset="0"/>
                <a:cs typeface="Arial" charset="0"/>
              </a:rPr>
              <a:t>Ministerstwo 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Infrastruktury. </a:t>
            </a:r>
            <a:r>
              <a:rPr lang="pl-PL" sz="1000" dirty="0">
                <a:ea typeface="Times New Roman" pitchFamily="18" charset="0"/>
                <a:cs typeface="Arial" charset="0"/>
              </a:rPr>
              <a:t>Z</a:t>
            </a:r>
            <a:r>
              <a:rPr lang="pl-PL" sz="1000" dirty="0" smtClean="0">
                <a:ea typeface="Times New Roman" pitchFamily="18" charset="0"/>
                <a:cs typeface="Arial" charset="0"/>
              </a:rPr>
              <a:t>adania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 </a:t>
            </a:r>
            <a:r>
              <a:rPr lang="pl-PL" sz="1050" dirty="0">
                <a:ea typeface="Times New Roman" pitchFamily="18" charset="0"/>
                <a:cs typeface="Arial" charset="0"/>
              </a:rPr>
              <a:t>zrealizowane w latach 2005-2006</a:t>
            </a:r>
            <a:r>
              <a:rPr lang="pl-PL" sz="1050" b="1" dirty="0">
                <a:ea typeface="Times New Roman" pitchFamily="18" charset="0"/>
                <a:cs typeface="Arial" charset="0"/>
              </a:rPr>
              <a:t>.</a:t>
            </a:r>
            <a:endParaRPr lang="pl-PL" sz="1600" dirty="0">
              <a:ea typeface="Times New Roman" pitchFamily="18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640960" cy="5693866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pl-PL" sz="2000" b="1" dirty="0" smtClean="0"/>
              <a:t>Działanie: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Wprowadzenie stref prędkości 50 km/h oraz egzekwowanie prędkości za pomocą środków uspokojenia ruchu</a:t>
            </a:r>
          </a:p>
          <a:p>
            <a:endParaRPr lang="pl-PL" sz="1000" dirty="0" smtClean="0"/>
          </a:p>
          <a:p>
            <a:r>
              <a:rPr lang="pl-PL" sz="2000" b="1" dirty="0" smtClean="0"/>
              <a:t>Spodziewany efekt w zakresie bezpieczeństwa ruchu: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38% spadek liczby wypadków [3]</a:t>
            </a:r>
          </a:p>
          <a:p>
            <a:endParaRPr lang="pl-PL" sz="1000" dirty="0" smtClean="0"/>
          </a:p>
          <a:p>
            <a:r>
              <a:rPr lang="pl-PL" sz="2000" b="1" dirty="0" smtClean="0"/>
              <a:t>Spodziewany efekt w zakresie hałasu drogowego: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wartości hałasu na pograniczu wartości dopuszczalnych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w większości przypadków brak konieczności stosowania urządzeń ochronnych pod warunkiem utrzymania płynności ruchu</a:t>
            </a:r>
          </a:p>
          <a:p>
            <a:endParaRPr lang="pl-PL" sz="1000" dirty="0" smtClean="0"/>
          </a:p>
          <a:p>
            <a:r>
              <a:rPr lang="pl-PL" sz="2000" b="1" dirty="0" smtClean="0"/>
              <a:t>Spodziewany efekt w zakresie zanieczyszczeń powietrza: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niewielkie oddziaływanie (CO i WWA – większe, </a:t>
            </a:r>
            <a:r>
              <a:rPr lang="pl-PL" dirty="0" err="1" smtClean="0"/>
              <a:t>NOx</a:t>
            </a:r>
            <a:r>
              <a:rPr lang="pl-PL" dirty="0" smtClean="0"/>
              <a:t>) związane głównie ze stylem jazdy,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konieczne utrzymanie płynności ruchu</a:t>
            </a:r>
          </a:p>
          <a:p>
            <a:endParaRPr lang="pl-PL" sz="1000" dirty="0" smtClean="0"/>
          </a:p>
          <a:p>
            <a:r>
              <a:rPr lang="pl-PL" sz="2000" b="1" dirty="0" smtClean="0"/>
              <a:t>Spodziewany efekt w zakresie drgań i wibracji: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l-PL" dirty="0" smtClean="0"/>
              <a:t>brak oddział. w przypadku odpowiedniej lokalizacji urządzeń uspokojenia ruchu</a:t>
            </a:r>
          </a:p>
          <a:p>
            <a:endParaRPr lang="pl-PL" sz="2000" dirty="0" smtClean="0"/>
          </a:p>
          <a:p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11560" y="5877272"/>
            <a:ext cx="7993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l-PL" sz="1100" u="sng" dirty="0">
                <a:ea typeface="Times New Roman" pitchFamily="18" charset="0"/>
                <a:cs typeface="Arial" charset="0"/>
              </a:rPr>
              <a:t>Źródła danych o zdarzeniach drogowych:</a:t>
            </a:r>
            <a:endParaRPr lang="pl-PL" sz="8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100" dirty="0">
                <a:ea typeface="Times New Roman" pitchFamily="18" charset="0"/>
                <a:cs typeface="Arial" charset="0"/>
              </a:rPr>
              <a:t>Komenda Powiatowa Policji w Puławach oraz Zarząd Dróg Wojewódzkich w Lublinie, Rejon Dróg Wojewódzkich w Puławach</a:t>
            </a:r>
          </a:p>
          <a:p>
            <a:pPr eaLnBrk="0" hangingPunct="0"/>
            <a:r>
              <a:rPr lang="pl-PL" sz="1100" u="sng" dirty="0">
                <a:ea typeface="Times New Roman" pitchFamily="18" charset="0"/>
                <a:cs typeface="Arial" charset="0"/>
              </a:rPr>
              <a:t>Źródło danych o kosztach zdarzeń drogowych:</a:t>
            </a:r>
          </a:p>
          <a:p>
            <a:pPr eaLnBrk="0" hangingPunct="0"/>
            <a:r>
              <a:rPr lang="pl-PL" sz="1100" dirty="0">
                <a:ea typeface="Times New Roman" pitchFamily="18" charset="0"/>
                <a:cs typeface="Arial" charset="0"/>
              </a:rPr>
              <a:t>Niebieska Księga Infrastruktura Drogowa, Jaspers, grudzień 2008 r.</a:t>
            </a:r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6151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l-PL" sz="2000" b="1" dirty="0" smtClean="0"/>
              <a:t>Kompleksowe działania uspokojenia ruchu na DW nr 824</a:t>
            </a:r>
            <a:br>
              <a:rPr lang="pl-PL" sz="2000" b="1" dirty="0" smtClean="0"/>
            </a:br>
            <a:r>
              <a:rPr lang="pl-PL" sz="2000" b="1" dirty="0" smtClean="0"/>
              <a:t>(ul. Kazimierska i ul. </a:t>
            </a:r>
            <a:r>
              <a:rPr lang="pl-PL" sz="2000" b="1" dirty="0" err="1" smtClean="0"/>
              <a:t>Włostowicka</a:t>
            </a:r>
            <a:r>
              <a:rPr lang="pl-PL" sz="2000" b="1" dirty="0" smtClean="0"/>
              <a:t>) </a:t>
            </a:r>
            <a:r>
              <a:rPr lang="pl-PL" sz="2000" b="1" dirty="0" smtClean="0">
                <a:solidFill>
                  <a:schemeClr val="tx2"/>
                </a:solidFill>
              </a:rPr>
              <a:t>– </a:t>
            </a:r>
            <a:r>
              <a:rPr lang="pl-PL" sz="2000" b="1" dirty="0" smtClean="0">
                <a:solidFill>
                  <a:srgbClr val="FF0000"/>
                </a:solidFill>
              </a:rPr>
              <a:t>uzyskane efekty (ocena wstępna)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785926"/>
            <a:ext cx="5000625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214422"/>
            <a:ext cx="5000625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28596" y="214290"/>
            <a:ext cx="8229600" cy="714360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pl-PL" sz="2000" b="1" kern="0" dirty="0" smtClean="0">
                <a:latin typeface="+mj-lt"/>
                <a:ea typeface="+mj-ea"/>
                <a:cs typeface="Times New Roman" pitchFamily="18" charset="0"/>
              </a:rPr>
              <a:t>Zasady </a:t>
            </a:r>
            <a:r>
              <a:rPr lang="pl-PL" sz="2000" b="1" kern="0" dirty="0">
                <a:latin typeface="+mj-lt"/>
                <a:ea typeface="+mj-ea"/>
                <a:cs typeface="Times New Roman" pitchFamily="18" charset="0"/>
              </a:rPr>
              <a:t>uspokajania ruchu na drogach za pomocą fizycznych środków technicznych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571472" y="6143644"/>
            <a:ext cx="50806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FF0000"/>
                </a:solidFill>
              </a:rPr>
              <a:t>Dostępne na stronie: http://www.krbrd.gov.pl/download/pdf/zasady_uspokajania_ruchu.pdf</a:t>
            </a:r>
            <a:endParaRPr lang="pl-PL" sz="11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EKKOM\Prace realizowane\1 Ministerstwo Transportu - podrecznik do uspokojenia ruchu\Okładka\Wersja 4\Okladk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857496"/>
            <a:ext cx="4365625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51520" y="1484784"/>
          <a:ext cx="86409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</a:rPr>
              <a:t>Schemat realizacji kompleksowych działań uspokojenia ruchu dla obszarów i przejść dróg przez miejscowości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smtClean="0">
                <a:solidFill>
                  <a:schemeClr val="tx2"/>
                </a:solidFill>
              </a:rPr>
              <a:t>w przypadku korzystania z doświadczeń holenderskich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9ABD0A-E736-4E09-8496-95CDD0B4D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69ABD0A-E736-4E09-8496-95CDD0B4D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A6C134-2D7A-46E8-9791-228E8B757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EA6C134-2D7A-46E8-9791-228E8B757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2C2725-50E1-499B-A066-54883BD9B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72C2725-50E1-499B-A066-54883BD9B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0F63ED-FC72-4FD0-8A85-B7CD1FFB3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30F63ED-FC72-4FD0-8A85-B7CD1FFB3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C708B6-4535-43AC-9810-244D25702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2C708B6-4535-43AC-9810-244D25702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3E4C6A-31D7-4627-A676-E2BE0CDA8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8D3E4C6A-31D7-4627-A676-E2BE0CDA8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C9FA9D-2063-4590-8849-CB01158D1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36C9FA9D-2063-4590-8849-CB01158D1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</a:rPr>
              <a:t>Problemy stosowania kompleksowych działań uspokojenia ruchu dla obszarów i przejść dróg przez miejscowości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7504" y="836712"/>
            <a:ext cx="5616624" cy="590931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hangingPunct="0">
              <a:buFont typeface="+mj-lt"/>
              <a:buAutoNum type="arabicPeriod"/>
            </a:pPr>
            <a:r>
              <a:rPr lang="pl-PL" dirty="0" smtClean="0">
                <a:solidFill>
                  <a:srgbClr val="FF0000"/>
                </a:solidFill>
              </a:rPr>
              <a:t>W Polsce działania 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uspokojenia ruchu mają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najczęściej charakter 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wybiórczy, a nie kompleksowy.</a:t>
            </a:r>
          </a:p>
          <a:p>
            <a:pPr marL="457200" indent="-457200" hangingPunct="0">
              <a:buFont typeface="+mj-lt"/>
              <a:buAutoNum type="arabicPeriod"/>
            </a:pPr>
            <a:r>
              <a:rPr lang="pl-PL" dirty="0" smtClean="0"/>
              <a:t>Niezrozumienie idei i ostatecznych efektów uspokojenia ruchu przez projektantów, wykonawców analiz środowiskowych, a nawet zarządzających drogami i organy wydające decyzje i pozwolenia.</a:t>
            </a:r>
          </a:p>
          <a:p>
            <a:pPr marL="457200" indent="-457200" hangingPunct="0">
              <a:buFont typeface="+mj-lt"/>
              <a:buAutoNum type="arabicPeriod"/>
            </a:pPr>
            <a:r>
              <a:rPr lang="pl-PL" dirty="0" smtClean="0"/>
              <a:t>Koncepcje nie uwzględniają problemów pozyskania gruntów, odwodnienia, sieci uzbrojenia, zieleni itp., które decydują</a:t>
            </a:r>
            <a:br>
              <a:rPr lang="pl-PL" dirty="0" smtClean="0"/>
            </a:br>
            <a:r>
              <a:rPr lang="pl-PL" dirty="0" smtClean="0"/>
              <a:t>o rodzaju i sensie zastosowania środków uspokojenia ruchu.</a:t>
            </a:r>
          </a:p>
          <a:p>
            <a:pPr marL="457200" indent="-457200" hangingPunct="0">
              <a:buFont typeface="+mj-lt"/>
              <a:buAutoNum type="arabicPeriod"/>
            </a:pPr>
            <a:r>
              <a:rPr lang="pl-PL" dirty="0" smtClean="0"/>
              <a:t>Koncepcje ze względu na zbyt małą szczegółowość nie uwzględniają efektów związanych z dodatkowymi kosztami (przebudowy sieci uzbrojenia, prawidłowe odwodnienie).</a:t>
            </a:r>
          </a:p>
          <a:p>
            <a:pPr marL="457200" indent="-457200" hangingPunct="0">
              <a:buFont typeface="+mj-lt"/>
              <a:buAutoNum type="arabicPeriod"/>
            </a:pPr>
            <a:r>
              <a:rPr lang="pl-PL" dirty="0" smtClean="0"/>
              <a:t>Brak intensywnych konsultacji społecznych</a:t>
            </a:r>
            <a:br>
              <a:rPr lang="pl-PL" dirty="0" smtClean="0"/>
            </a:br>
            <a:r>
              <a:rPr lang="pl-PL" dirty="0" smtClean="0"/>
              <a:t>o szczegółowym charakterze.</a:t>
            </a:r>
          </a:p>
        </p:txBody>
      </p:sp>
      <p:pic>
        <p:nvPicPr>
          <p:cNvPr id="5" name="Picture 3" descr="100_7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12976"/>
            <a:ext cx="3455984" cy="2592288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3887416" y="692696"/>
          <a:ext cx="525658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</a:rPr>
              <a:t>Problemy stosowania kompleksowych działań uspokojenia ruchu dla obszarów i przejść dróg przez miejscowości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2164" y="2121264"/>
            <a:ext cx="8712324" cy="4744376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Bef>
                <a:spcPct val="15000"/>
              </a:spcBef>
              <a:spcAft>
                <a:spcPct val="15000"/>
              </a:spcAft>
              <a:buSzPct val="100000"/>
              <a:buFont typeface="+mj-lt"/>
              <a:buAutoNum type="arabicPeriod"/>
            </a:pPr>
            <a:r>
              <a:rPr lang="pl-PL" dirty="0" smtClean="0"/>
              <a:t>Brak jest wypracowanych w polskich realiach uwarunkowań prawnych dla potrzeb uspokojenia ruchu – w przepisach tylko lakoniczne wzmianki.</a:t>
            </a:r>
          </a:p>
          <a:p>
            <a:pPr marL="342900" indent="-342900">
              <a:lnSpc>
                <a:spcPts val="2400"/>
              </a:lnSpc>
              <a:spcBef>
                <a:spcPct val="15000"/>
              </a:spcBef>
              <a:spcAft>
                <a:spcPct val="15000"/>
              </a:spcAft>
              <a:buSzPct val="100000"/>
              <a:buFont typeface="+mj-lt"/>
              <a:buAutoNum type="arabicPeriod"/>
            </a:pPr>
            <a:r>
              <a:rPr lang="pl-PL" dirty="0" smtClean="0"/>
              <a:t>Formalistyczne stosowanie się do przepisów często w praktyce uniemożliwia zastosowanie środków uspokojenia ruchu.</a:t>
            </a:r>
          </a:p>
          <a:p>
            <a:pPr marL="342900" indent="-342900">
              <a:lnSpc>
                <a:spcPts val="2400"/>
              </a:lnSpc>
              <a:spcBef>
                <a:spcPct val="15000"/>
              </a:spcBef>
              <a:spcAft>
                <a:spcPct val="15000"/>
              </a:spcAft>
              <a:buSzPct val="100000"/>
              <a:buFont typeface="+mj-lt"/>
              <a:buAutoNum type="arabicPeriod"/>
            </a:pPr>
            <a:r>
              <a:rPr lang="pl-PL" dirty="0" smtClean="0">
                <a:solidFill>
                  <a:srgbClr val="FF0000"/>
                </a:solidFill>
              </a:rPr>
              <a:t>Wynikiem prostego dostosowania rozwiązań holenderskich do obowiązujących przepisów będzie całkowity lub częściowy brak założonego efektu uspokojenia, gdyż obecnie polskie przepisy blokują stosowanie wielu skutecznych rozwiązań.</a:t>
            </a:r>
          </a:p>
          <a:p>
            <a:pPr marL="342900" indent="-342900">
              <a:lnSpc>
                <a:spcPts val="2400"/>
              </a:lnSpc>
              <a:spcBef>
                <a:spcPct val="15000"/>
              </a:spcBef>
              <a:spcAft>
                <a:spcPct val="15000"/>
              </a:spcAft>
              <a:buSzPct val="100000"/>
              <a:buFont typeface="+mj-lt"/>
              <a:buAutoNum type="arabicPeriod"/>
            </a:pPr>
            <a:r>
              <a:rPr lang="pl-PL" dirty="0" smtClean="0"/>
              <a:t>Najważniejsze zmiany w prawie powinny dotyczyć geometrii dróg w obszarach zabudowanych, w celu ułatwienia spowolnienia ruchu za pomocą środków fizycznych oraz ułatwienia inwestowania w trudnych warunkach miejscowych (zurbanizowane tereny miejskie),</a:t>
            </a:r>
          </a:p>
          <a:p>
            <a:pPr>
              <a:lnSpc>
                <a:spcPts val="2400"/>
              </a:lnSpc>
              <a:spcBef>
                <a:spcPct val="15000"/>
              </a:spcBef>
              <a:spcAft>
                <a:spcPct val="15000"/>
              </a:spcAft>
              <a:buSzPct val="100000"/>
            </a:pPr>
            <a:r>
              <a:rPr lang="pl-PL" i="1" dirty="0" smtClean="0">
                <a:solidFill>
                  <a:srgbClr val="0070C0"/>
                </a:solidFill>
              </a:rPr>
              <a:t>W projekcie „Miasteczka holenderskiego” </a:t>
            </a:r>
            <a:r>
              <a:rPr lang="pl-PL" i="1" dirty="0" smtClean="0">
                <a:solidFill>
                  <a:srgbClr val="0070C0"/>
                </a:solidFill>
              </a:rPr>
              <a:t>uzyskano odstępstwa </a:t>
            </a:r>
            <a:r>
              <a:rPr lang="pl-PL" b="1" i="1" dirty="0" smtClean="0">
                <a:solidFill>
                  <a:srgbClr val="0070C0"/>
                </a:solidFill>
              </a:rPr>
              <a:t>dla 9 paragrafów Dz. U. Nr 43 dla 23 lokalizacji</a:t>
            </a:r>
          </a:p>
          <a:p>
            <a:pPr marL="457200" indent="-457200" hangingPunct="0">
              <a:buSzPct val="100000"/>
              <a:buFont typeface="+mj-lt"/>
              <a:buAutoNum type="arabicPeriod"/>
            </a:pPr>
            <a:endParaRPr lang="pl-PL" dirty="0" smtClean="0"/>
          </a:p>
        </p:txBody>
      </p:sp>
      <p:graphicFrame>
        <p:nvGraphicFramePr>
          <p:cNvPr id="8" name="Diagram 7"/>
          <p:cNvGraphicFramePr/>
          <p:nvPr/>
        </p:nvGraphicFramePr>
        <p:xfrm>
          <a:off x="3887416" y="692696"/>
          <a:ext cx="525658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</a:rPr>
              <a:t>Problemy stosowania kompleksowych działań uspokojenia ruchu dla obszarów i przejść dróg przez miejscowości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1520" y="2204864"/>
            <a:ext cx="8640316" cy="1138773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hangingPunct="0">
              <a:buFont typeface="+mj-lt"/>
              <a:buAutoNum type="arabicPeriod"/>
            </a:pPr>
            <a:r>
              <a:rPr lang="pl-PL" sz="1700" dirty="0" smtClean="0"/>
              <a:t>Rozwiązania z innych krajów nie mogą być przenoszone wprost do warunków polskich ze względu na np. inne warunki atmosferyczne, ukształtowanie terenu itd.</a:t>
            </a:r>
          </a:p>
          <a:p>
            <a:pPr marL="457200" indent="-457200" hangingPunct="0">
              <a:buFont typeface="+mj-lt"/>
              <a:buAutoNum type="arabicPeriod"/>
            </a:pPr>
            <a:r>
              <a:rPr lang="pl-PL" sz="1700" dirty="0" smtClean="0"/>
              <a:t>Projektowanie rozwiązań technicznych środków uspokojenia ruchu wymaga bardzo dokładnych modeli, precyzji, wyobraźni i doświadczenia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887416" y="692696"/>
          <a:ext cx="525658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1" descr="IMG_0622.JPG"/>
          <p:cNvPicPr>
            <a:picLocks noChangeAspect="1"/>
          </p:cNvPicPr>
          <p:nvPr/>
        </p:nvPicPr>
        <p:blipFill>
          <a:blip r:embed="rId7" cstate="print"/>
          <a:srcRect l="10187" t="9449" b="23622"/>
          <a:stretch>
            <a:fillRect/>
          </a:stretch>
        </p:blipFill>
        <p:spPr bwMode="auto">
          <a:xfrm>
            <a:off x="2123728" y="3672151"/>
            <a:ext cx="5104743" cy="285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a 8"/>
          <p:cNvSpPr/>
          <p:nvPr/>
        </p:nvSpPr>
        <p:spPr>
          <a:xfrm>
            <a:off x="4283968" y="4509120"/>
            <a:ext cx="86409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</a:rPr>
              <a:t>Problemy stosowania kompleksowych działań uspokojenia ruchu dla obszarów i przejść dróg przez miejscowości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75575" cy="5156200"/>
          </a:xfrm>
          <a:prstGeom prst="rect">
            <a:avLst/>
          </a:prstGeom>
          <a:noFill/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4682480" y="993304"/>
            <a:ext cx="1282700" cy="398462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4398318" y="2603029"/>
            <a:ext cx="2963862" cy="657225"/>
          </a:xfrm>
          <a:prstGeom prst="line">
            <a:avLst/>
          </a:prstGeom>
          <a:noFill/>
          <a:ln w="57150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5003155" y="3233266"/>
            <a:ext cx="1154113" cy="1309688"/>
          </a:xfrm>
          <a:prstGeom prst="line">
            <a:avLst/>
          </a:prstGeom>
          <a:noFill/>
          <a:ln w="57150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5295255" y="4858866"/>
            <a:ext cx="2925763" cy="647700"/>
          </a:xfrm>
          <a:prstGeom prst="line">
            <a:avLst/>
          </a:prstGeom>
          <a:noFill/>
          <a:ln w="57150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793230" y="5841529"/>
            <a:ext cx="51482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1600">
                <a:solidFill>
                  <a:schemeClr val="tx2"/>
                </a:solidFill>
              </a:rPr>
              <a:t>Kierunki spływu wód opadowych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83568" y="5012854"/>
            <a:ext cx="681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b="1"/>
              <a:t>OWD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2123430" y="2276004"/>
            <a:ext cx="3168650" cy="1584325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701030" y="6051079"/>
            <a:ext cx="1008063" cy="1587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83705" y="6071716"/>
            <a:ext cx="36718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1600">
                <a:solidFill>
                  <a:schemeClr val="tx2"/>
                </a:solidFill>
              </a:rPr>
              <a:t>Istniejące ciągi kanalizacji deszczowej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704205" y="6287616"/>
            <a:ext cx="1008063" cy="1588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2123430" y="3860329"/>
            <a:ext cx="144463" cy="288925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1763068" y="4076229"/>
            <a:ext cx="504825" cy="73025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1475730" y="4076229"/>
            <a:ext cx="287338" cy="360362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2194868" y="5084291"/>
            <a:ext cx="288925" cy="720725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 flipV="1">
            <a:off x="3058468" y="5660554"/>
            <a:ext cx="144462" cy="288925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2483793" y="5660554"/>
            <a:ext cx="574675" cy="215900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 flipV="1">
            <a:off x="1763068" y="5805016"/>
            <a:ext cx="720725" cy="71438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 rot="21000000">
            <a:off x="1393180" y="4495329"/>
            <a:ext cx="215900" cy="1296987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683568" y="1267941"/>
            <a:ext cx="142875" cy="1081088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683568" y="1917229"/>
            <a:ext cx="503237" cy="574675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94818" y="6297141"/>
            <a:ext cx="42735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1600">
                <a:solidFill>
                  <a:schemeClr val="tx2"/>
                </a:solidFill>
              </a:rPr>
              <a:t>Projektowane ciągi kanalizacji deszczowej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715318" y="6513041"/>
            <a:ext cx="1008062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899443" y="1358429"/>
            <a:ext cx="271462" cy="5683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 flipV="1">
            <a:off x="1196305" y="1960091"/>
            <a:ext cx="203200" cy="415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1416968" y="2425229"/>
            <a:ext cx="693737" cy="1414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 flipV="1">
            <a:off x="2331368" y="4169891"/>
            <a:ext cx="236537" cy="5254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2483768" y="4855691"/>
            <a:ext cx="50800" cy="25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4455443" y="4406429"/>
            <a:ext cx="457200" cy="1109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4053830" y="4949354"/>
            <a:ext cx="2209800" cy="990600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1759893" y="1375891"/>
            <a:ext cx="2862262" cy="373063"/>
          </a:xfrm>
          <a:prstGeom prst="line">
            <a:avLst/>
          </a:prstGeom>
          <a:noFill/>
          <a:ln w="57150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 flipV="1">
            <a:off x="5366693" y="1960091"/>
            <a:ext cx="2082800" cy="185738"/>
          </a:xfrm>
          <a:prstGeom prst="line">
            <a:avLst/>
          </a:prstGeom>
          <a:noFill/>
          <a:ln w="57150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3250555" y="1960091"/>
            <a:ext cx="2039938" cy="515938"/>
          </a:xfrm>
          <a:prstGeom prst="line">
            <a:avLst/>
          </a:prstGeom>
          <a:noFill/>
          <a:ln w="57150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</a:rPr>
              <a:t>Problemy stosowania kompleksowych działań uspokojenia ruchu dla obszarów i przejść dróg przez miejscowości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1520" y="2132856"/>
            <a:ext cx="8640316" cy="1477328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hangingPunct="0">
              <a:buFont typeface="+mj-lt"/>
              <a:buAutoNum type="arabicPeriod"/>
            </a:pPr>
            <a:r>
              <a:rPr lang="pl-PL" dirty="0" smtClean="0"/>
              <a:t>Brak odpowiednich materiałów do stosowania – bardzo potrzebna jest typizacja rozwiązań (kolorów), prefabrykacja elementów trwałych.</a:t>
            </a:r>
          </a:p>
          <a:p>
            <a:pPr marL="457200" indent="-457200" hangingPunct="0">
              <a:buFont typeface="+mj-lt"/>
              <a:buAutoNum type="arabicPeriod"/>
            </a:pPr>
            <a:r>
              <a:rPr lang="pl-PL" dirty="0" smtClean="0"/>
              <a:t>Problemy organizacji ruchu na czas prowadzenia robót – dojazdy do posesji.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Brak monitoringu rozwiązań.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/>
              <a:t>Brak zapowiadanych materiałów metodycznych, systematycznych szkoleń.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887416" y="692696"/>
          <a:ext cx="525658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najazd_sin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5064"/>
            <a:ext cx="2771800" cy="20792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" name="Obraz 8" descr="2009-06-09 16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005064"/>
            <a:ext cx="2785136" cy="20882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005064"/>
            <a:ext cx="2808610" cy="232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836712"/>
            <a:ext cx="8496300" cy="4893647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dirty="0" smtClean="0"/>
              <a:t>Kształtowanie drogi i jej otoczenia (przestrzeni publicznej) za pomocą środków planistycznych i inżynieryjnych celem osiągnięcia łącznego efektu:</a:t>
            </a:r>
          </a:p>
          <a:p>
            <a:endParaRPr lang="pl-PL" sz="2400" dirty="0" smtClean="0"/>
          </a:p>
          <a:p>
            <a:pPr lvl="1" indent="-457200">
              <a:buFont typeface="+mj-lt"/>
              <a:buAutoNum type="arabicParenR"/>
            </a:pPr>
            <a:r>
              <a:rPr lang="pl-PL" sz="2400" dirty="0" smtClean="0"/>
              <a:t>zapewnienia bezpieczeństwa wszystkich uczestników ruchu (zapobieganie nadmiernej prędkości i innym niebezpiecznym zachowaniom),</a:t>
            </a:r>
          </a:p>
          <a:p>
            <a:pPr lvl="1" indent="-457200">
              <a:buFont typeface="+mj-lt"/>
              <a:buAutoNum type="arabicParenR"/>
            </a:pPr>
            <a:endParaRPr lang="pl-PL" sz="2400" dirty="0" smtClean="0"/>
          </a:p>
          <a:p>
            <a:pPr lvl="1" indent="-457200">
              <a:buFont typeface="+mj-lt"/>
              <a:buAutoNum type="arabicParenR"/>
            </a:pPr>
            <a:r>
              <a:rPr lang="pl-PL" sz="2400" dirty="0" smtClean="0"/>
              <a:t>ograniczenia uciążliwości ruchu drogowego</a:t>
            </a:r>
            <a:br>
              <a:rPr lang="pl-PL" sz="2400" dirty="0" smtClean="0"/>
            </a:br>
            <a:r>
              <a:rPr lang="pl-PL" sz="2400" dirty="0" smtClean="0"/>
              <a:t>i negatywnego wpływu na środowisko,</a:t>
            </a:r>
          </a:p>
          <a:p>
            <a:pPr lvl="1" indent="-457200">
              <a:buFont typeface="+mj-lt"/>
              <a:buAutoNum type="arabicParenR"/>
            </a:pPr>
            <a:endParaRPr lang="pl-PL" sz="2400" dirty="0" smtClean="0"/>
          </a:p>
          <a:p>
            <a:pPr lvl="1" indent="-457200">
              <a:buFont typeface="+mj-lt"/>
              <a:buAutoNum type="arabicParenR"/>
            </a:pPr>
            <a:r>
              <a:rPr lang="pl-PL" sz="2400" dirty="0" smtClean="0"/>
              <a:t>poprawy ładu przestrzennego i jakości życia mieszkańców.</a:t>
            </a: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9144000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l-PL" sz="2800" b="1" dirty="0" smtClean="0"/>
              <a:t>Uspokojenie ruchu</a:t>
            </a:r>
            <a:r>
              <a:rPr lang="pl-PL" sz="2800" dirty="0" smtClean="0"/>
              <a:t> 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</a:rPr>
              <a:t>Podsumowanie i wnioski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548680"/>
            <a:ext cx="8640960" cy="597086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hangingPunct="0">
              <a:buFont typeface="+mj-lt"/>
              <a:buAutoNum type="arabicPeriod"/>
            </a:pPr>
            <a:r>
              <a:rPr lang="pl-PL" dirty="0" smtClean="0"/>
              <a:t>Większość rozwiązań uspokojenia ruchu na odcinkach dróg przechodzących przez miejscowości wymaga również większych lub mniejszych działań obszarowych na lokalnej sieci drogowo-ulicznej otaczającej drogi główne.</a:t>
            </a:r>
          </a:p>
          <a:p>
            <a:pPr marL="457200" indent="-457200" hangingPunct="0">
              <a:buFont typeface="+mj-lt"/>
              <a:buAutoNum type="arabicPeriod"/>
            </a:pPr>
            <a:endParaRPr lang="pl-PL" sz="1000" dirty="0" smtClean="0"/>
          </a:p>
          <a:p>
            <a:pPr marL="457200" indent="-457200" hangingPunct="0">
              <a:buFont typeface="+mj-lt"/>
              <a:buAutoNum type="arabicPeriod"/>
            </a:pPr>
            <a:r>
              <a:rPr lang="pl-PL" dirty="0" smtClean="0"/>
              <a:t>Działania dotyczące uspokojenia ruchu i stosowanie urządzeń uspokojenia ruchu powinny mieć charakter kompleksowy i obszarowy, a nie </a:t>
            </a:r>
            <a:r>
              <a:rPr lang="pl-PL" dirty="0" smtClean="0"/>
              <a:t>wybiórczy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punktowy.</a:t>
            </a:r>
          </a:p>
          <a:p>
            <a:pPr marL="457200" indent="-457200" hangingPunct="0">
              <a:buFont typeface="+mj-lt"/>
              <a:buAutoNum type="arabicPeriod"/>
            </a:pPr>
            <a:endParaRPr lang="pl-PL" sz="1000" dirty="0" smtClean="0"/>
          </a:p>
          <a:p>
            <a:pPr marL="457200" indent="-457200" hangingPunct="0">
              <a:buFont typeface="+mj-lt"/>
              <a:buAutoNum type="arabicPeriod"/>
            </a:pPr>
            <a:r>
              <a:rPr lang="pl-PL" dirty="0" smtClean="0"/>
              <a:t>Uspokojenie ruchu powinno być podstawowym i w większości przypadków rekomendowanym wariantem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dirty="0" smtClean="0"/>
              <a:t>w decyzjach środowiskowych i pozwoleniach dla rozwiązań drogowych stosowanych w miastach. Uspokojenie ruchu powinno zastępować większość urządzeń ochrony środowiska dotyczących hałasu drogowego.</a:t>
            </a:r>
          </a:p>
          <a:p>
            <a:pPr marL="457200" indent="-457200" hangingPunct="0">
              <a:buFont typeface="+mj-lt"/>
              <a:buAutoNum type="arabicPeriod"/>
            </a:pPr>
            <a:endParaRPr lang="pl-PL" sz="1000" dirty="0" smtClean="0"/>
          </a:p>
          <a:p>
            <a:pPr marL="457200" indent="-457200" hangingPunct="0">
              <a:buFont typeface="+mj-lt"/>
              <a:buAutoNum type="arabicPeriod"/>
            </a:pPr>
            <a:r>
              <a:rPr lang="pl-PL" dirty="0" smtClean="0"/>
              <a:t>W przypadku uspokojenia ruchu niezbędny jest monitoring ze wskazywaniem nie tylko efektów bezpieczeństwa ruchu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dirty="0" smtClean="0"/>
              <a:t>i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dirty="0" smtClean="0"/>
              <a:t>efektów środowiskowych, ale</a:t>
            </a:r>
            <a:br>
              <a:rPr lang="pl-PL" dirty="0" smtClean="0"/>
            </a:br>
            <a:r>
              <a:rPr lang="pl-PL" dirty="0" smtClean="0"/>
              <a:t>i doświadczeń związanych z realizacją i funkcjonowaniem.</a:t>
            </a:r>
          </a:p>
          <a:p>
            <a:pPr marL="457200" indent="-457200" hangingPunct="0">
              <a:buFont typeface="+mj-lt"/>
              <a:buAutoNum type="arabicPeriod"/>
            </a:pPr>
            <a:endParaRPr lang="pl-PL" sz="1000" dirty="0" smtClean="0"/>
          </a:p>
          <a:p>
            <a:pPr marL="457200" indent="-457200" hangingPunct="0">
              <a:buFont typeface="+mj-lt"/>
              <a:buAutoNum type="arabicPeriod"/>
            </a:pPr>
            <a:r>
              <a:rPr lang="pl-PL" dirty="0" smtClean="0"/>
              <a:t>Brak kompleksowych rozwiązań uspokojenia ruchu powodowany jest</a:t>
            </a:r>
            <a:br>
              <a:rPr lang="pl-PL" dirty="0" smtClean="0"/>
            </a:br>
            <a:r>
              <a:rPr lang="pl-PL" dirty="0" smtClean="0"/>
              <a:t>w większości przypadków m.in. przez „paradoks obwodnicy” polegający na pozostawieniu samorządom lokalnym dotychczasowych przebiegów dróg przez miejscowości bez ich remontu i bez uspokojenia ruchu po wybudowaniu nowej obwodnicy.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2276872"/>
            <a:ext cx="914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DZIĘKUJĘ </a:t>
            </a:r>
            <a:r>
              <a:rPr lang="pl-PL" sz="2800" b="1" dirty="0">
                <a:solidFill>
                  <a:schemeClr val="tx2"/>
                </a:solidFill>
              </a:rPr>
              <a:t>ZA UWAGĘ</a:t>
            </a:r>
          </a:p>
          <a:p>
            <a:pPr algn="ctr"/>
            <a:endParaRPr lang="pl-PL" sz="2200" b="1" dirty="0">
              <a:solidFill>
                <a:schemeClr val="tx2"/>
              </a:solidFill>
            </a:endParaRPr>
          </a:p>
          <a:p>
            <a:pPr algn="ctr"/>
            <a:r>
              <a:rPr lang="pl-PL" dirty="0" err="1" smtClean="0">
                <a:solidFill>
                  <a:schemeClr val="tx2"/>
                </a:solidFill>
              </a:rPr>
              <a:t>janusz.bohatkiewicz@knpil.pl</a:t>
            </a: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1520" y="694774"/>
            <a:ext cx="8640960" cy="6163226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 algn="just">
              <a:buFont typeface="+mj-lt"/>
              <a:buAutoNum type="arabicParenR"/>
            </a:pPr>
            <a:r>
              <a:rPr lang="pl-PL" sz="2200" dirty="0" smtClean="0"/>
              <a:t>Zachowanie </a:t>
            </a:r>
            <a:r>
              <a:rPr lang="pl-PL" sz="2200" dirty="0"/>
              <a:t>dotychczasowej tranzytowej funkcji drogi, jej przepustowości oraz przejezdności dla pojazdów wszystkich kategorii, przy wprowadzeniu cech egzekwujących ograniczenia prędkości.</a:t>
            </a:r>
          </a:p>
          <a:p>
            <a:pPr lvl="1" indent="-457200" algn="just">
              <a:buFont typeface="+mj-lt"/>
              <a:buAutoNum type="arabicParenR"/>
            </a:pPr>
            <a:r>
              <a:rPr lang="pl-PL" sz="2200" dirty="0"/>
              <a:t>Weryfikacja dostępności do </a:t>
            </a:r>
            <a:r>
              <a:rPr lang="pl-PL" sz="2200" dirty="0" smtClean="0"/>
              <a:t>drogi, możliwości </a:t>
            </a:r>
            <a:r>
              <a:rPr lang="pl-PL" sz="2200" dirty="0"/>
              <a:t>technicznego wykonania i akceptacji </a:t>
            </a:r>
            <a:r>
              <a:rPr lang="pl-PL" sz="2200" dirty="0" smtClean="0"/>
              <a:t>użytkowników.</a:t>
            </a:r>
            <a:endParaRPr lang="pl-PL" sz="2200" dirty="0"/>
          </a:p>
          <a:p>
            <a:pPr lvl="1" indent="-457200" algn="just">
              <a:buFont typeface="+mj-lt"/>
              <a:buAutoNum type="arabicParenR"/>
            </a:pPr>
            <a:r>
              <a:rPr lang="pl-PL" sz="2200" dirty="0"/>
              <a:t>Weryfikacja ograniczeń prędkości, </a:t>
            </a:r>
            <a:r>
              <a:rPr lang="pl-PL" sz="2200" dirty="0" smtClean="0"/>
              <a:t>a w razie </a:t>
            </a:r>
            <a:r>
              <a:rPr lang="pl-PL" sz="2200" dirty="0"/>
              <a:t>potrzeby wprowadzenie odcinków i </a:t>
            </a:r>
            <a:r>
              <a:rPr lang="pl-PL" sz="2200" dirty="0" smtClean="0"/>
              <a:t>stref z prędkością </a:t>
            </a:r>
            <a:r>
              <a:rPr lang="pl-PL" sz="2200" dirty="0">
                <a:solidFill>
                  <a:srgbClr val="FF0000"/>
                </a:solidFill>
              </a:rPr>
              <a:t>30 km/h</a:t>
            </a:r>
            <a:r>
              <a:rPr lang="pl-PL" sz="2200" dirty="0">
                <a:solidFill>
                  <a:srgbClr val="0070C0"/>
                </a:solidFill>
              </a:rPr>
              <a:t> </a:t>
            </a:r>
            <a:r>
              <a:rPr lang="pl-PL" sz="2200" dirty="0"/>
              <a:t>oraz zapewnienie egzekwowania ograniczeń prędkości za pomocą środków inżynieryjnych.</a:t>
            </a:r>
          </a:p>
          <a:p>
            <a:pPr lvl="1" indent="-457200" algn="just">
              <a:buFont typeface="+mj-lt"/>
              <a:buAutoNum type="arabicParenR"/>
            </a:pPr>
            <a:r>
              <a:rPr lang="pl-PL" sz="2200" dirty="0"/>
              <a:t>Utrzymanie ruchu tranzytowego na drodze głównej i </a:t>
            </a:r>
            <a:r>
              <a:rPr lang="pl-PL" sz="2200" dirty="0" err="1" smtClean="0"/>
              <a:t>zniechę-canie</a:t>
            </a:r>
            <a:r>
              <a:rPr lang="pl-PL" sz="2200" dirty="0" smtClean="0"/>
              <a:t> </a:t>
            </a:r>
            <a:r>
              <a:rPr lang="pl-PL" sz="2200" dirty="0"/>
              <a:t>do skrótów, zwłaszcza przez tereny osiedlowe. </a:t>
            </a:r>
            <a:endParaRPr lang="pl-PL" sz="2200" dirty="0" smtClean="0"/>
          </a:p>
          <a:p>
            <a:pPr marL="0" lvl="1"/>
            <a:endParaRPr lang="pl-PL" sz="1050" dirty="0" smtClean="0"/>
          </a:p>
          <a:p>
            <a:pPr marL="0" lvl="1"/>
            <a:r>
              <a:rPr lang="pl-PL" dirty="0" smtClean="0">
                <a:solidFill>
                  <a:srgbClr val="FF0000"/>
                </a:solidFill>
              </a:rPr>
              <a:t>W większości przypadków </a:t>
            </a:r>
            <a:r>
              <a:rPr lang="pl-PL" dirty="0" smtClean="0">
                <a:solidFill>
                  <a:srgbClr val="FF0000"/>
                </a:solidFill>
              </a:rPr>
              <a:t>liniowe uspokojenie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ruchu wymaga wprowadzenia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obszarowego uspokojenia ruchu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i ograniczeń dostępu </a:t>
            </a:r>
            <a:r>
              <a:rPr lang="pl-PL" dirty="0">
                <a:solidFill>
                  <a:srgbClr val="FF0000"/>
                </a:solidFill>
              </a:rPr>
              <a:t>dla </a:t>
            </a:r>
            <a:r>
              <a:rPr lang="pl-PL" dirty="0" smtClean="0">
                <a:solidFill>
                  <a:srgbClr val="FF0000"/>
                </a:solidFill>
              </a:rPr>
              <a:t>pewnych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kategorii pojazdów </a:t>
            </a:r>
            <a:r>
              <a:rPr lang="pl-PL" dirty="0">
                <a:solidFill>
                  <a:srgbClr val="FF0000"/>
                </a:solidFill>
              </a:rPr>
              <a:t>na </a:t>
            </a:r>
            <a:r>
              <a:rPr lang="pl-PL" dirty="0" smtClean="0">
                <a:solidFill>
                  <a:srgbClr val="FF0000"/>
                </a:solidFill>
              </a:rPr>
              <a:t>obszarach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otaczających </a:t>
            </a:r>
            <a:r>
              <a:rPr lang="pl-PL" dirty="0">
                <a:solidFill>
                  <a:srgbClr val="FF0000"/>
                </a:solidFill>
              </a:rPr>
              <a:t>drogę główną.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/>
              <a:t>Liniowe uspokojenie ruchu na odcinku przejścia drogi przez miejscowość – podstawowe założenia</a:t>
            </a:r>
            <a:endParaRPr lang="pl-PL" sz="2400" b="1" dirty="0"/>
          </a:p>
        </p:txBody>
      </p:sp>
      <p:pic>
        <p:nvPicPr>
          <p:cNvPr id="4" name="Picture 5" descr="ry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941168"/>
            <a:ext cx="3833425" cy="15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836712"/>
            <a:ext cx="8496300" cy="2462213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hangingPunct="0">
              <a:buFont typeface="+mj-lt"/>
              <a:buAutoNum type="arabicPeriod"/>
            </a:pPr>
            <a:r>
              <a:rPr lang="pl-PL" sz="2200" dirty="0"/>
              <a:t>F</a:t>
            </a:r>
            <a:r>
              <a:rPr lang="pl-PL" sz="2200" dirty="0" smtClean="0"/>
              <a:t>unkcjonalna hierarchizacja sieci drogowo-ulicznej</a:t>
            </a:r>
          </a:p>
          <a:p>
            <a:pPr marL="457200" indent="-457200" hangingPunct="0">
              <a:buFont typeface="+mj-lt"/>
              <a:buAutoNum type="arabicPeriod"/>
            </a:pPr>
            <a:r>
              <a:rPr lang="pl-PL" sz="2200" dirty="0" smtClean="0"/>
              <a:t>Zarządzanie dostępnością dróg i ulic</a:t>
            </a:r>
          </a:p>
          <a:p>
            <a:pPr marL="457200" indent="-457200" hangingPunct="0">
              <a:buFont typeface="+mj-lt"/>
              <a:buAutoNum type="arabicPeriod"/>
            </a:pPr>
            <a:r>
              <a:rPr lang="pl-PL" sz="2200" dirty="0"/>
              <a:t>U</a:t>
            </a:r>
            <a:r>
              <a:rPr lang="pl-PL" sz="2200" dirty="0" smtClean="0"/>
              <a:t>stanawianie stref prędkości</a:t>
            </a:r>
          </a:p>
          <a:p>
            <a:pPr marL="457200" indent="-457200" hangingPunct="0">
              <a:buFont typeface="+mj-lt"/>
              <a:buAutoNum type="arabicPeriod"/>
            </a:pPr>
            <a:r>
              <a:rPr lang="pl-PL" sz="2200" dirty="0"/>
              <a:t>Z</a:t>
            </a:r>
            <a:r>
              <a:rPr lang="pl-PL" sz="2200" dirty="0" smtClean="0"/>
              <a:t>apewnienie bezpiecznej prędkości za pomocą środków uspokojenia ruchu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i="1" dirty="0" smtClean="0"/>
              <a:t>Zapewnienie odpowiednich urządzeń dla różnych użytkowników (piesi, rowerzyści, zmotoryzowani)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</a:rPr>
              <a:t>Zakres kompleksowych działań uspokojenia ruchu dla obszaru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394" y="3316058"/>
            <a:ext cx="4055814" cy="318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Zakres kompleksowych działań uspokojenia ruchu w ramach</a:t>
            </a:r>
          </a:p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„Miasteczka  holenderskiego” w Puławach</a:t>
            </a:r>
            <a:endParaRPr lang="pl-PL" sz="2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9512" y="836712"/>
          <a:ext cx="8784975" cy="26656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254000" dir="2700000" algn="t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3816424"/>
                <a:gridCol w="2664296"/>
                <a:gridCol w="2304255"/>
              </a:tblGrid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Parametry</a:t>
                      </a:r>
                      <a:r>
                        <a:rPr lang="pl-PL" sz="1700" baseline="0" dirty="0" smtClean="0"/>
                        <a:t> 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DW Nr 824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Osiedle Włostowice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Długość odcinków [km]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2,7</a:t>
                      </a:r>
                      <a:r>
                        <a:rPr lang="pl-PL" sz="1700" baseline="0" dirty="0" smtClean="0"/>
                        <a:t> km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6,5 km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28"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Liczba środków uspokojenia ruchu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7</a:t>
                      </a:r>
                    </a:p>
                    <a:p>
                      <a:pPr algn="ctr"/>
                      <a:r>
                        <a:rPr lang="pl-PL" sz="1000" dirty="0" smtClean="0"/>
                        <a:t>(w tym środkowy pas brukowany o dł. 2</a:t>
                      </a:r>
                      <a:r>
                        <a:rPr lang="pl-PL" sz="1000" baseline="0" dirty="0" smtClean="0"/>
                        <a:t> km)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36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Rodzaj przebudowy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pełna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punktowa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Koszt netto [mln zł]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16,7</a:t>
                      </a:r>
                    </a:p>
                    <a:p>
                      <a:pPr algn="ctr"/>
                      <a:r>
                        <a:rPr lang="pl-PL" sz="1000" dirty="0" smtClean="0"/>
                        <a:t>(ok. 50% kosztów to sieci uzbrojenia terenu)</a:t>
                      </a:r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3,9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Koszt brutto [mln zł]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20,4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4,8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75856" y="3995773"/>
            <a:ext cx="3600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dirty="0" smtClean="0">
                <a:ea typeface="Times New Roman" pitchFamily="18" charset="0"/>
                <a:cs typeface="Arial" charset="0"/>
              </a:rPr>
              <a:t>Opracowanie dokumentacji projektowej: 2007-2008 r.</a:t>
            </a:r>
          </a:p>
          <a:p>
            <a:pPr eaLnBrk="0" hangingPunct="0"/>
            <a:endParaRPr lang="pl-PL" sz="1600" dirty="0" smtClean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600" dirty="0" smtClean="0">
                <a:ea typeface="Times New Roman" pitchFamily="18" charset="0"/>
                <a:cs typeface="Arial" charset="0"/>
              </a:rPr>
              <a:t>Wykonanie robót: 2009 r.</a:t>
            </a:r>
          </a:p>
          <a:p>
            <a:pPr eaLnBrk="0" hangingPunct="0"/>
            <a:endParaRPr lang="pl-PL" sz="1600" dirty="0" smtClean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600" dirty="0" smtClean="0">
                <a:ea typeface="Times New Roman" pitchFamily="18" charset="0"/>
                <a:cs typeface="Arial" charset="0"/>
              </a:rPr>
              <a:t>Uzgodnienia z 3 zarządcami dróg: województwo, powiat, miasto </a:t>
            </a:r>
            <a:endParaRPr lang="pl-PL" sz="1600" dirty="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862776" y="3861048"/>
          <a:ext cx="2118124" cy="2996952"/>
        </p:xfrm>
        <a:graphic>
          <a:graphicData uri="http://schemas.openxmlformats.org/presentationml/2006/ole">
            <p:oleObj spid="_x0000_s4098" name="Acrobat Document" r:id="rId3" imgW="5668166" imgH="8019048" progId="AcroExch.Document.7">
              <p:embed/>
            </p:oleObj>
          </a:graphicData>
        </a:graphic>
      </p:graphicFrame>
      <p:pic>
        <p:nvPicPr>
          <p:cNvPr id="12" name="Picture 4" descr="wostow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332"/>
            <a:ext cx="2819471" cy="2808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312368" cy="554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3911798" cy="30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067944" y="836712"/>
            <a:ext cx="4824536" cy="1323439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pl-PL" sz="2000" dirty="0" smtClean="0"/>
              <a:t>Funkcjonalna hierarchizacja sieci</a:t>
            </a:r>
            <a:br>
              <a:rPr lang="pl-PL" sz="2000" dirty="0" smtClean="0"/>
            </a:br>
            <a:r>
              <a:rPr lang="pl-PL" sz="2000" dirty="0" smtClean="0"/>
              <a:t>drogowo-ulicznej</a:t>
            </a:r>
          </a:p>
          <a:p>
            <a:pPr marL="457200" indent="-457200" hangingPunct="0">
              <a:buFont typeface="+mj-lt"/>
              <a:buAutoNum type="arabicPeriod"/>
            </a:pPr>
            <a:r>
              <a:rPr lang="pl-PL" sz="2000" dirty="0" smtClean="0"/>
              <a:t>Zarządzanie dostępnością dróg i ulic</a:t>
            </a:r>
          </a:p>
          <a:p>
            <a:pPr marL="457200" indent="-457200" hangingPunct="0">
              <a:buFont typeface="+mj-lt"/>
              <a:buAutoNum type="arabicPeriod"/>
            </a:pPr>
            <a:r>
              <a:rPr lang="pl-PL" sz="2000" dirty="0" smtClean="0"/>
              <a:t>Ustanawianie stref prędkości 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</a:rPr>
              <a:t>Zakres kompleksowych działań uspokojenia ruchu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 descr="plan"/>
          <p:cNvPicPr>
            <a:picLocks noChangeAspect="1" noChangeArrowheads="1"/>
          </p:cNvPicPr>
          <p:nvPr/>
        </p:nvPicPr>
        <p:blipFill>
          <a:blip r:embed="rId3" cstate="print"/>
          <a:srcRect t="1851"/>
          <a:stretch>
            <a:fillRect/>
          </a:stretch>
        </p:blipFill>
        <p:spPr bwMode="auto">
          <a:xfrm>
            <a:off x="179512" y="476672"/>
            <a:ext cx="3996970" cy="599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6672"/>
            <a:ext cx="3168352" cy="23762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3645024"/>
            <a:ext cx="167641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052736"/>
            <a:ext cx="3456384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" descr="C:\Users\kjamrozik.NBB004\Desktop\nie_tylko_skrzyowania_20091123_12689724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556792"/>
            <a:ext cx="3743482" cy="2808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Grupa 10"/>
          <p:cNvGrpSpPr>
            <a:grpSpLocks/>
          </p:cNvGrpSpPr>
          <p:nvPr/>
        </p:nvGrpSpPr>
        <p:grpSpPr bwMode="auto">
          <a:xfrm>
            <a:off x="5004048" y="2204864"/>
            <a:ext cx="3660774" cy="2664296"/>
            <a:chOff x="947808" y="571480"/>
            <a:chExt cx="7267530" cy="5451054"/>
          </a:xfrm>
        </p:grpSpPr>
        <p:pic>
          <p:nvPicPr>
            <p:cNvPr id="9" name="Picture 3" descr="IMG_08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47808" y="571480"/>
              <a:ext cx="7267530" cy="54510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Prostokąt 9"/>
            <p:cNvSpPr/>
            <p:nvPr/>
          </p:nvSpPr>
          <p:spPr>
            <a:xfrm>
              <a:off x="6688172" y="2274736"/>
              <a:ext cx="214311" cy="714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pic>
        <p:nvPicPr>
          <p:cNvPr id="11" name="Picture 1" descr="C:\Users\kjamrozik.NBB004\Desktop\nie_tylko_skrzyowania_20091123_15147365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3140968"/>
            <a:ext cx="3491880" cy="2619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</a:rPr>
              <a:t>Zakres działań w ramach obszaru osiedla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l-PL" sz="2000" b="1" dirty="0" smtClean="0"/>
              <a:t>Kompleksowe działania uspokojenia ruchu </a:t>
            </a:r>
            <a:r>
              <a:rPr lang="pl-PL" sz="2000" b="1" dirty="0" smtClean="0">
                <a:solidFill>
                  <a:schemeClr val="tx2"/>
                </a:solidFill>
              </a:rPr>
              <a:t>– spodziewane efekty</a:t>
            </a:r>
            <a:endParaRPr lang="pl-PL" sz="2000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752492"/>
            <a:ext cx="8964488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050" u="sng" dirty="0">
                <a:ea typeface="Times New Roman" pitchFamily="18" charset="0"/>
                <a:cs typeface="Arial" charset="0"/>
              </a:rPr>
              <a:t>Materiały źródłowe</a:t>
            </a:r>
            <a:endParaRPr lang="pl-PL" sz="7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050" dirty="0">
                <a:ea typeface="Times New Roman" pitchFamily="18" charset="0"/>
                <a:cs typeface="Arial" charset="0"/>
              </a:rPr>
              <a:t>[1]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Traffic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Calming</a:t>
            </a:r>
            <a:r>
              <a:rPr lang="pl-PL" sz="1050" dirty="0">
                <a:ea typeface="Times New Roman" pitchFamily="18" charset="0"/>
                <a:cs typeface="Arial" charset="0"/>
              </a:rPr>
              <a:t>,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Local</a:t>
            </a:r>
            <a:r>
              <a:rPr lang="pl-PL" sz="1050" dirty="0">
                <a:ea typeface="Times New Roman" pitchFamily="18" charset="0"/>
                <a:cs typeface="Arial" charset="0"/>
              </a:rPr>
              <a:t> Transport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Note</a:t>
            </a:r>
            <a:r>
              <a:rPr lang="pl-PL" sz="1050" dirty="0">
                <a:ea typeface="Times New Roman" pitchFamily="18" charset="0"/>
                <a:cs typeface="Arial" charset="0"/>
              </a:rPr>
              <a:t> 1/07, UK Department for Transport,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March</a:t>
            </a:r>
            <a:r>
              <a:rPr lang="pl-PL" sz="1050" dirty="0">
                <a:ea typeface="Times New Roman" pitchFamily="18" charset="0"/>
                <a:cs typeface="Arial" charset="0"/>
              </a:rPr>
              <a:t> 2007;</a:t>
            </a:r>
            <a:endParaRPr lang="pl-PL" sz="7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[2]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Cost-benefit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analysis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– Web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text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of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European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Road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Safety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Observatory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pl-PL" sz="1050" dirty="0">
                <a:ea typeface="Times New Roman" pitchFamily="18" charset="0"/>
                <a:cs typeface="Arial" charset="0"/>
              </a:rPr>
              <a:t>http://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www.erso.eu</a:t>
            </a:r>
            <a:r>
              <a:rPr lang="pl-PL" sz="105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luty 2008 r.;</a:t>
            </a:r>
            <a:endParaRPr lang="pl-PL" sz="7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050" dirty="0">
                <a:ea typeface="Times New Roman" pitchFamily="18" charset="0"/>
                <a:cs typeface="Arial" charset="0"/>
              </a:rPr>
              <a:t>[3]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The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Handbook</a:t>
            </a:r>
            <a:r>
              <a:rPr lang="pl-PL" sz="1050" dirty="0">
                <a:ea typeface="Times New Roman" pitchFamily="18" charset="0"/>
                <a:cs typeface="Arial" charset="0"/>
              </a:rPr>
              <a:t> of Road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Safety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 smtClean="0">
                <a:ea typeface="Times New Roman" pitchFamily="18" charset="0"/>
                <a:cs typeface="Arial" charset="0"/>
              </a:rPr>
              <a:t>Measures</a:t>
            </a:r>
            <a:r>
              <a:rPr lang="pl-PL" sz="1050" dirty="0">
                <a:ea typeface="Times New Roman" pitchFamily="18" charset="0"/>
                <a:cs typeface="Arial" charset="0"/>
              </a:rPr>
              <a:t>.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Rune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Elvik</a:t>
            </a:r>
            <a:r>
              <a:rPr lang="pl-PL" sz="1050" dirty="0">
                <a:ea typeface="Times New Roman" pitchFamily="18" charset="0"/>
                <a:cs typeface="Arial" charset="0"/>
              </a:rPr>
              <a:t> and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Truls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 smtClean="0">
                <a:ea typeface="Times New Roman" pitchFamily="18" charset="0"/>
                <a:cs typeface="Arial" charset="0"/>
              </a:rPr>
              <a:t>Vaa</a:t>
            </a:r>
            <a:r>
              <a:rPr lang="pl-PL" sz="1050" dirty="0">
                <a:ea typeface="Times New Roman" pitchFamily="18" charset="0"/>
                <a:cs typeface="Arial" charset="0"/>
              </a:rPr>
              <a:t>.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Elsevier</a:t>
            </a:r>
            <a:r>
              <a:rPr lang="pl-PL" sz="1050" dirty="0">
                <a:ea typeface="Times New Roman" pitchFamily="18" charset="0"/>
                <a:cs typeface="Arial" charset="0"/>
              </a:rPr>
              <a:t> Ltd., 2004.</a:t>
            </a:r>
            <a:endParaRPr lang="pl-PL" sz="7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050" dirty="0">
                <a:ea typeface="Times New Roman" pitchFamily="18" charset="0"/>
                <a:cs typeface="Arial" charset="0"/>
              </a:rPr>
              <a:t>[4] Program Likwidacji Miejsc Niebezpiecznych na 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Drogach. </a:t>
            </a:r>
            <a:r>
              <a:rPr lang="pl-PL" sz="1050" dirty="0">
                <a:ea typeface="Times New Roman" pitchFamily="18" charset="0"/>
                <a:cs typeface="Arial" charset="0"/>
              </a:rPr>
              <a:t>Ministerstwo 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Infrastruktury. </a:t>
            </a:r>
            <a:r>
              <a:rPr lang="pl-PL" sz="1000" dirty="0">
                <a:ea typeface="Times New Roman" pitchFamily="18" charset="0"/>
                <a:cs typeface="Arial" charset="0"/>
              </a:rPr>
              <a:t>Z</a:t>
            </a:r>
            <a:r>
              <a:rPr lang="pl-PL" sz="1000" dirty="0" smtClean="0">
                <a:ea typeface="Times New Roman" pitchFamily="18" charset="0"/>
                <a:cs typeface="Arial" charset="0"/>
              </a:rPr>
              <a:t>adania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 </a:t>
            </a:r>
            <a:r>
              <a:rPr lang="pl-PL" sz="1050" dirty="0">
                <a:ea typeface="Times New Roman" pitchFamily="18" charset="0"/>
                <a:cs typeface="Arial" charset="0"/>
              </a:rPr>
              <a:t>zrealizowane w latach 2005-2006</a:t>
            </a:r>
            <a:r>
              <a:rPr lang="pl-PL" sz="1050" b="1" dirty="0">
                <a:ea typeface="Times New Roman" pitchFamily="18" charset="0"/>
                <a:cs typeface="Arial" charset="0"/>
              </a:rPr>
              <a:t>.</a:t>
            </a:r>
            <a:endParaRPr lang="pl-PL" sz="1600" dirty="0">
              <a:ea typeface="Times New Roman" pitchFamily="18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1520" y="476672"/>
            <a:ext cx="8640960" cy="5693866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pl-PL" sz="2000" b="1" dirty="0" smtClean="0"/>
              <a:t>Działanie: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Wprowadzenie stref zamieszkania oraz egzekwowanie prędkości za pomocą środków uspokojenia ruchu</a:t>
            </a:r>
          </a:p>
          <a:p>
            <a:endParaRPr lang="pl-PL" sz="1000" dirty="0" smtClean="0"/>
          </a:p>
          <a:p>
            <a:r>
              <a:rPr lang="pl-PL" sz="2000" b="1" dirty="0" smtClean="0"/>
              <a:t>Spodziewany efekt w zakresie bezpieczeństwa ruchu: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60% spadek liczby wypadków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B/C=3,10 [3]</a:t>
            </a:r>
          </a:p>
          <a:p>
            <a:endParaRPr lang="pl-PL" sz="1000" dirty="0" smtClean="0"/>
          </a:p>
          <a:p>
            <a:r>
              <a:rPr lang="pl-PL" sz="2000" b="1" dirty="0" smtClean="0"/>
              <a:t>Spodziewany efekt w zakresie hałasu drogowego: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możliwe tworzenie tzw. obszarów ciszy zgodnie z Programami ochrony środowiska przed hałasem drogowym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wartości dopuszczalne hałasu spełnione z zapasem</a:t>
            </a:r>
          </a:p>
          <a:p>
            <a:endParaRPr lang="pl-PL" sz="1000" dirty="0" smtClean="0"/>
          </a:p>
          <a:p>
            <a:r>
              <a:rPr lang="pl-PL" sz="2000" b="1" dirty="0" smtClean="0"/>
              <a:t>Spodziewany efekt w zakresie zanieczyszczeń powietrza: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niewielkie oddziaływanie związane głównie z pracą „zimnego” silnika (CO)</a:t>
            </a:r>
          </a:p>
          <a:p>
            <a:endParaRPr lang="pl-PL" sz="1000" dirty="0" smtClean="0"/>
          </a:p>
          <a:p>
            <a:r>
              <a:rPr lang="pl-PL" sz="2000" b="1" dirty="0" smtClean="0"/>
              <a:t>Spodziewany efekt w zakresie drgań i wibracji: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brak oddziaływań w przypadku braku ruchu ciężkiego i odpowiedniej lokalizacji urządzeń uspokojenia ruchu</a:t>
            </a:r>
          </a:p>
          <a:p>
            <a:endParaRPr lang="pl-PL" sz="2000" dirty="0" smtClean="0"/>
          </a:p>
          <a:p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l-PL" sz="2000" b="1" dirty="0" smtClean="0"/>
              <a:t>Kompleksowe działania uspokojenia ruchu </a:t>
            </a:r>
            <a:r>
              <a:rPr lang="pl-PL" sz="2000" b="1" dirty="0" smtClean="0">
                <a:solidFill>
                  <a:schemeClr val="tx2"/>
                </a:solidFill>
              </a:rPr>
              <a:t>– spodziewane efekty</a:t>
            </a:r>
            <a:endParaRPr lang="pl-PL" sz="2000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752492"/>
            <a:ext cx="8964488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050" u="sng" dirty="0">
                <a:ea typeface="Times New Roman" pitchFamily="18" charset="0"/>
                <a:cs typeface="Arial" charset="0"/>
              </a:rPr>
              <a:t>Materiały źródłowe</a:t>
            </a:r>
            <a:endParaRPr lang="pl-PL" sz="7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050" dirty="0">
                <a:ea typeface="Times New Roman" pitchFamily="18" charset="0"/>
                <a:cs typeface="Arial" charset="0"/>
              </a:rPr>
              <a:t>[1]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Traffic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Calming</a:t>
            </a:r>
            <a:r>
              <a:rPr lang="pl-PL" sz="1050" dirty="0">
                <a:ea typeface="Times New Roman" pitchFamily="18" charset="0"/>
                <a:cs typeface="Arial" charset="0"/>
              </a:rPr>
              <a:t>,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Local</a:t>
            </a:r>
            <a:r>
              <a:rPr lang="pl-PL" sz="1050" dirty="0">
                <a:ea typeface="Times New Roman" pitchFamily="18" charset="0"/>
                <a:cs typeface="Arial" charset="0"/>
              </a:rPr>
              <a:t> Transport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Note</a:t>
            </a:r>
            <a:r>
              <a:rPr lang="pl-PL" sz="1050" dirty="0">
                <a:ea typeface="Times New Roman" pitchFamily="18" charset="0"/>
                <a:cs typeface="Arial" charset="0"/>
              </a:rPr>
              <a:t> 1/07, UK Department for Transport,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March</a:t>
            </a:r>
            <a:r>
              <a:rPr lang="pl-PL" sz="1050" dirty="0">
                <a:ea typeface="Times New Roman" pitchFamily="18" charset="0"/>
                <a:cs typeface="Arial" charset="0"/>
              </a:rPr>
              <a:t> 2007;</a:t>
            </a:r>
            <a:endParaRPr lang="pl-PL" sz="7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[2]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Cost-benefit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analysis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– Web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text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of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European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Road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Safety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Observatory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pl-PL" sz="1050" dirty="0">
                <a:ea typeface="Times New Roman" pitchFamily="18" charset="0"/>
                <a:cs typeface="Arial" charset="0"/>
              </a:rPr>
              <a:t>http://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www.erso.eu</a:t>
            </a:r>
            <a:r>
              <a:rPr lang="pl-PL" sz="105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pl-PL" sz="105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luty 2008 r.;</a:t>
            </a:r>
            <a:endParaRPr lang="pl-PL" sz="7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050" dirty="0">
                <a:ea typeface="Times New Roman" pitchFamily="18" charset="0"/>
                <a:cs typeface="Arial" charset="0"/>
              </a:rPr>
              <a:t>[3]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The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Handbook</a:t>
            </a:r>
            <a:r>
              <a:rPr lang="pl-PL" sz="1050" dirty="0">
                <a:ea typeface="Times New Roman" pitchFamily="18" charset="0"/>
                <a:cs typeface="Arial" charset="0"/>
              </a:rPr>
              <a:t> of Road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Safety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 smtClean="0">
                <a:ea typeface="Times New Roman" pitchFamily="18" charset="0"/>
                <a:cs typeface="Arial" charset="0"/>
              </a:rPr>
              <a:t>Measures</a:t>
            </a:r>
            <a:r>
              <a:rPr lang="pl-PL" sz="1050" dirty="0">
                <a:ea typeface="Times New Roman" pitchFamily="18" charset="0"/>
                <a:cs typeface="Arial" charset="0"/>
              </a:rPr>
              <a:t>.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Rune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Elvik</a:t>
            </a:r>
            <a:r>
              <a:rPr lang="pl-PL" sz="1050" dirty="0">
                <a:ea typeface="Times New Roman" pitchFamily="18" charset="0"/>
                <a:cs typeface="Arial" charset="0"/>
              </a:rPr>
              <a:t> and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Truls</a:t>
            </a:r>
            <a:r>
              <a:rPr lang="pl-PL" sz="1050" dirty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 smtClean="0">
                <a:ea typeface="Times New Roman" pitchFamily="18" charset="0"/>
                <a:cs typeface="Arial" charset="0"/>
              </a:rPr>
              <a:t>Vaa</a:t>
            </a:r>
            <a:r>
              <a:rPr lang="pl-PL" sz="1050" dirty="0">
                <a:ea typeface="Times New Roman" pitchFamily="18" charset="0"/>
                <a:cs typeface="Arial" charset="0"/>
              </a:rPr>
              <a:t>.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 </a:t>
            </a:r>
            <a:r>
              <a:rPr lang="pl-PL" sz="1050" dirty="0" err="1">
                <a:ea typeface="Times New Roman" pitchFamily="18" charset="0"/>
                <a:cs typeface="Arial" charset="0"/>
              </a:rPr>
              <a:t>Elsevier</a:t>
            </a:r>
            <a:r>
              <a:rPr lang="pl-PL" sz="1050" dirty="0">
                <a:ea typeface="Times New Roman" pitchFamily="18" charset="0"/>
                <a:cs typeface="Arial" charset="0"/>
              </a:rPr>
              <a:t> Ltd., 2004.</a:t>
            </a:r>
            <a:endParaRPr lang="pl-PL" sz="7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050" dirty="0">
                <a:ea typeface="Times New Roman" pitchFamily="18" charset="0"/>
                <a:cs typeface="Arial" charset="0"/>
              </a:rPr>
              <a:t>[4] Program Likwidacji Miejsc Niebezpiecznych na 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Drogach. </a:t>
            </a:r>
            <a:r>
              <a:rPr lang="pl-PL" sz="1050" dirty="0">
                <a:ea typeface="Times New Roman" pitchFamily="18" charset="0"/>
                <a:cs typeface="Arial" charset="0"/>
              </a:rPr>
              <a:t>Ministerstwo 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Infrastruktury. </a:t>
            </a:r>
            <a:r>
              <a:rPr lang="pl-PL" sz="1000" dirty="0">
                <a:ea typeface="Times New Roman" pitchFamily="18" charset="0"/>
                <a:cs typeface="Arial" charset="0"/>
              </a:rPr>
              <a:t>Z</a:t>
            </a:r>
            <a:r>
              <a:rPr lang="pl-PL" sz="1000" dirty="0" smtClean="0">
                <a:ea typeface="Times New Roman" pitchFamily="18" charset="0"/>
                <a:cs typeface="Arial" charset="0"/>
              </a:rPr>
              <a:t>adania</a:t>
            </a:r>
            <a:r>
              <a:rPr lang="pl-PL" sz="1050" dirty="0" smtClean="0">
                <a:ea typeface="Times New Roman" pitchFamily="18" charset="0"/>
                <a:cs typeface="Arial" charset="0"/>
              </a:rPr>
              <a:t> </a:t>
            </a:r>
            <a:r>
              <a:rPr lang="pl-PL" sz="1050" dirty="0">
                <a:ea typeface="Times New Roman" pitchFamily="18" charset="0"/>
                <a:cs typeface="Arial" charset="0"/>
              </a:rPr>
              <a:t>zrealizowane w latach 2005-2006</a:t>
            </a:r>
            <a:r>
              <a:rPr lang="pl-PL" sz="1050" b="1" dirty="0">
                <a:ea typeface="Times New Roman" pitchFamily="18" charset="0"/>
                <a:cs typeface="Arial" charset="0"/>
              </a:rPr>
              <a:t>.</a:t>
            </a:r>
            <a:endParaRPr lang="pl-PL" sz="1600" dirty="0">
              <a:ea typeface="Times New Roman" pitchFamily="18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1520" y="476672"/>
            <a:ext cx="8640960" cy="597086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pl-PL" sz="2000" b="1" dirty="0" smtClean="0"/>
              <a:t>Działanie: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Wprowadzenie stref prędkości 30 km/h oraz egzekwowanie prędkości za pomocą środków uspokojenia ruchu</a:t>
            </a:r>
          </a:p>
          <a:p>
            <a:endParaRPr lang="pl-PL" sz="1000" dirty="0" smtClean="0"/>
          </a:p>
          <a:p>
            <a:r>
              <a:rPr lang="pl-PL" sz="2000" b="1" dirty="0" smtClean="0"/>
              <a:t>Spodziewany efekt w zakresie bezpieczeństwa ruchu: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60-70% spadek liczby wypadków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63% spadek liczby potrąceń pieszych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70% spadek potrąceń rowerzystów i motorowerzystów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B/C=1,15 [1, 3]</a:t>
            </a:r>
          </a:p>
          <a:p>
            <a:endParaRPr lang="pl-PL" sz="1000" dirty="0" smtClean="0"/>
          </a:p>
          <a:p>
            <a:r>
              <a:rPr lang="pl-PL" sz="2000" b="1" dirty="0" smtClean="0"/>
              <a:t>Spodziewany efekt w zakresie hałasu drogowego: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wartości dopuszczalne hałasu w większości przypadków spełnione (z zapasem)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brak konieczności stosowania jakichkolwiek urządzeń ochronnych</a:t>
            </a:r>
          </a:p>
          <a:p>
            <a:endParaRPr lang="pl-PL" sz="1000" dirty="0" smtClean="0"/>
          </a:p>
          <a:p>
            <a:r>
              <a:rPr lang="pl-PL" sz="2000" b="1" dirty="0" smtClean="0"/>
              <a:t>Spodziewany efekt w zakresie zanieczyszczeń powietrza: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niewielkie oddziaływanie (CO, WWA, </a:t>
            </a:r>
            <a:r>
              <a:rPr lang="pl-PL" dirty="0" err="1" smtClean="0"/>
              <a:t>NOx</a:t>
            </a:r>
            <a:r>
              <a:rPr lang="pl-PL" dirty="0" smtClean="0"/>
              <a:t> - większe) związane ze stylem jazdy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 smtClean="0"/>
              <a:t>konieczne utrzymanie płynności ruchu</a:t>
            </a:r>
          </a:p>
          <a:p>
            <a:endParaRPr lang="pl-PL" sz="1000" dirty="0" smtClean="0"/>
          </a:p>
          <a:p>
            <a:r>
              <a:rPr lang="pl-PL" sz="2000" b="1" dirty="0" smtClean="0"/>
              <a:t>Spodziewany efekt w zakresie drgań i wibracji: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brak oddział. w przypadku odpowiedniej lokalizacji urządzeń uspokojenia ruchu</a:t>
            </a:r>
          </a:p>
          <a:p>
            <a:endParaRPr lang="pl-PL" sz="2000" dirty="0" smtClean="0"/>
          </a:p>
          <a:p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uiExpand="1" build="p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</TotalTime>
  <Words>1482</Words>
  <Application>Microsoft Office PowerPoint</Application>
  <PresentationFormat>Pokaz na ekranie (4:3)</PresentationFormat>
  <Paragraphs>219</Paragraphs>
  <Slides>21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Projekt domyślny</vt:lpstr>
      <vt:lpstr>Acrobat Document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Company>EKKOM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młanocha</dc:creator>
  <cp:lastModifiedBy>januszb</cp:lastModifiedBy>
  <cp:revision>486</cp:revision>
  <dcterms:created xsi:type="dcterms:W3CDTF">2009-09-21T06:42:18Z</dcterms:created>
  <dcterms:modified xsi:type="dcterms:W3CDTF">2012-12-03T23:30:55Z</dcterms:modified>
</cp:coreProperties>
</file>